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58" r:id="rId5"/>
    <p:sldId id="262" r:id="rId6"/>
    <p:sldId id="261" r:id="rId7"/>
    <p:sldId id="280" r:id="rId8"/>
    <p:sldId id="279" r:id="rId9"/>
    <p:sldId id="286" r:id="rId10"/>
    <p:sldId id="287" r:id="rId11"/>
    <p:sldId id="259" r:id="rId12"/>
    <p:sldId id="273" r:id="rId13"/>
    <p:sldId id="284" r:id="rId14"/>
    <p:sldId id="277" r:id="rId15"/>
    <p:sldId id="270" r:id="rId16"/>
    <p:sldId id="272" r:id="rId17"/>
    <p:sldId id="278" r:id="rId18"/>
    <p:sldId id="285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o" initials="C" lastIdx="1" clrIdx="0">
    <p:extLst>
      <p:ext uri="{19B8F6BF-5375-455C-9EA6-DF929625EA0E}">
        <p15:presenceInfo xmlns:p15="http://schemas.microsoft.com/office/powerpoint/2012/main" userId="Claud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18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63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42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29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18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41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96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35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32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4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47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90F1D11-F0F4-47CA-896C-9F217A11A7AF}" type="datetimeFigureOut">
              <a:rPr lang="it-IT" smtClean="0"/>
              <a:t>01/08/2023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6A2F38F-D7C3-4094-AC07-EF80D7B89C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62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de/dp/B089TX773N?tag=gartenschule-baumbewaesserungssack-21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dw.de/fileadmin/_processed_/6/1/csm_Stra%C3%9Fenb%C3%A4ume_pro_Einwohner_9dccf961ef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sdw.de/fileadmin/_processed_/8/5/csm_Stadtb%C3%A4ume_Baumarten_9fea3726d4.p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4400" b="1" dirty="0" smtClean="0">
                <a:solidFill>
                  <a:srgbClr val="0070C0"/>
                </a:solidFill>
              </a:rPr>
              <a:t>L’ALBERO GIUSTO nel POSTO GIUSTO-IL “VERO SEGRETO” del VERDE URBANO</a:t>
            </a:r>
            <a:endParaRPr lang="it-IT" sz="4400" b="1" dirty="0">
              <a:solidFill>
                <a:srgbClr val="0070C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237038"/>
            <a:ext cx="9144000" cy="1427162"/>
          </a:xfrm>
        </p:spPr>
        <p:txBody>
          <a:bodyPr/>
          <a:lstStyle/>
          <a:p>
            <a:r>
              <a:rPr lang="it-IT" dirty="0" smtClean="0"/>
              <a:t>Claudio Garrone</a:t>
            </a:r>
          </a:p>
          <a:p>
            <a:r>
              <a:rPr lang="it-IT" dirty="0" smtClean="0"/>
              <a:t>Karlsruhe (Baden-Germania)</a:t>
            </a:r>
          </a:p>
          <a:p>
            <a:r>
              <a:rPr lang="it-IT" dirty="0" smtClean="0"/>
              <a:t>01 agosto 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6425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355600"/>
            <a:ext cx="9875520" cy="342900"/>
          </a:xfrm>
        </p:spPr>
        <p:txBody>
          <a:bodyPr>
            <a:noAutofit/>
          </a:bodyPr>
          <a:lstStyle/>
          <a:p>
            <a:pPr algn="ctr"/>
            <a:r>
              <a:rPr lang="it-IT" sz="2500" b="1" dirty="0">
                <a:solidFill>
                  <a:schemeClr val="accent6"/>
                </a:solidFill>
              </a:rPr>
              <a:t>KARLSRUHE e LE SUE AREE VERDI </a:t>
            </a:r>
            <a:r>
              <a:rPr lang="it-IT" sz="2500" b="1" dirty="0" smtClean="0">
                <a:solidFill>
                  <a:schemeClr val="accent6"/>
                </a:solidFill>
              </a:rPr>
              <a:t>(3/4)</a:t>
            </a:r>
            <a:endParaRPr lang="it-IT" sz="25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18" y="890891"/>
            <a:ext cx="4114101" cy="2507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18" y="3750496"/>
            <a:ext cx="3429000" cy="28194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6" b="14300"/>
          <a:stretch/>
        </p:blipFill>
        <p:spPr>
          <a:xfrm>
            <a:off x="470981" y="1035265"/>
            <a:ext cx="2437319" cy="33412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64" y="1055455"/>
            <a:ext cx="2970035" cy="3961045"/>
          </a:xfrm>
          <a:prstGeom prst="rect">
            <a:avLst/>
          </a:prstGeom>
        </p:spPr>
      </p:pic>
      <p:pic>
        <p:nvPicPr>
          <p:cNvPr id="8" name="Segnaposto contenut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4559300"/>
            <a:ext cx="2252597" cy="186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6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8800" y="1054100"/>
            <a:ext cx="7581900" cy="5448300"/>
          </a:xfrm>
        </p:spPr>
        <p:txBody>
          <a:bodyPr>
            <a:normAutofit/>
          </a:bodyPr>
          <a:lstStyle/>
          <a:p>
            <a:pPr marL="342900" lvl="0" indent="-342900" algn="just">
              <a:tabLst>
                <a:tab pos="457200" algn="l"/>
              </a:tabLst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Si occupa della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manutenzione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 della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gestione di circa 2260 </a:t>
            </a:r>
            <a:r>
              <a:rPr 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 di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foresta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urbana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della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foresta statale (circa 2360 </a:t>
            </a:r>
            <a:r>
              <a:rPr 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ha)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del distretto di Karlsruhe, costituito da 30 comunità forestali </a:t>
            </a:r>
            <a:r>
              <a:rPr lang="it-IT" sz="20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si impegna a preservare le foreste e le loro importanti funzioni ambientali/ecologiche, sociali ed economiche. 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Coordina e collabora con </a:t>
            </a:r>
            <a:r>
              <a:rPr 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distretti forestali (</a:t>
            </a:r>
            <a:r>
              <a:rPr lang="it-IT" sz="20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FORSTREVIERE</a:t>
            </a:r>
            <a:r>
              <a:rPr 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it-IT" sz="20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Rheinau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it-IT" sz="20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Wildpark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it-IT" sz="20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Waldstadt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it-IT" sz="20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Oberwald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it-IT" sz="20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Bergwald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Ciascuno di essi è diretto da un cd.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forestale distrettuale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responsabile  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 gestione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forestale, 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imboschimento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abbattimento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degli alberi, ecc.</a:t>
            </a:r>
          </a:p>
          <a:p>
            <a:pPr marL="342900" lvl="0" indent="-342900" algn="just">
              <a:tabLst>
                <a:tab pos="457200" algn="l"/>
              </a:tabLst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E‘ il punto di rifermento 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per la cittadinanza tutta, per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tutte le domande in materia di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foreste e selvaggina e, in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stretta collaborazione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con i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proprietari delle foreste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le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associazioni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 le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altre </a:t>
            </a:r>
            <a:r>
              <a:rPr 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autorità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dare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uguale considerazione alle preoccupazioni ecologiche, sociali ed economiche della silvicoltura e della gestione delle foreste e di armonizzare al meglio gli obiettivi, talvolta diversi, dei proprietari delle foreste, del pubblico e della conservazione della natura. 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38200" y="339725"/>
            <a:ext cx="10515600" cy="434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500" b="1" dirty="0" smtClean="0">
                <a:solidFill>
                  <a:schemeClr val="accent6"/>
                </a:solidFill>
                <a:latin typeface="+mn-lt"/>
              </a:rPr>
              <a:t>LA GESTIONE della AREE VERDI a KARLSUHE</a:t>
            </a:r>
            <a:endParaRPr lang="it-IT" sz="25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28" y="1224280"/>
            <a:ext cx="3078672" cy="20396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28" y="3916362"/>
            <a:ext cx="3078672" cy="20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5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0700" y="342945"/>
            <a:ext cx="10960099" cy="460375"/>
          </a:xfrm>
        </p:spPr>
        <p:txBody>
          <a:bodyPr>
            <a:noAutofit/>
          </a:bodyPr>
          <a:lstStyle/>
          <a:p>
            <a:pPr algn="ctr"/>
            <a:r>
              <a:rPr lang="it-IT" sz="2600" dirty="0" smtClean="0"/>
              <a:t/>
            </a:r>
            <a:br>
              <a:rPr lang="it-IT" sz="2600" dirty="0" smtClean="0"/>
            </a:br>
            <a:r>
              <a:rPr lang="it-IT" sz="2500" b="1" dirty="0" smtClean="0">
                <a:solidFill>
                  <a:schemeClr val="accent6"/>
                </a:solidFill>
                <a:latin typeface="+mn-lt"/>
              </a:rPr>
              <a:t>STATUTO </a:t>
            </a:r>
            <a:r>
              <a:rPr lang="it-IT" sz="2500" b="1" dirty="0">
                <a:solidFill>
                  <a:schemeClr val="accent6"/>
                </a:solidFill>
                <a:latin typeface="+mn-lt"/>
              </a:rPr>
              <a:t>PER LA PROTEZIONE DEGLI ALBERI DELLA CITTA’ </a:t>
            </a:r>
            <a:r>
              <a:rPr lang="it-IT" sz="2500" b="1" dirty="0" smtClean="0">
                <a:solidFill>
                  <a:schemeClr val="accent6"/>
                </a:solidFill>
                <a:latin typeface="+mn-lt"/>
              </a:rPr>
              <a:t>DI KARLSRUHE</a:t>
            </a:r>
            <a:r>
              <a:rPr lang="it-IT" sz="2600" b="1" dirty="0">
                <a:solidFill>
                  <a:schemeClr val="accent6"/>
                </a:solidFill>
                <a:latin typeface="+mn-lt"/>
              </a:rPr>
              <a:t/>
            </a:r>
            <a:br>
              <a:rPr lang="it-IT" sz="2600" b="1" dirty="0">
                <a:solidFill>
                  <a:schemeClr val="accent6"/>
                </a:solidFill>
                <a:latin typeface="+mn-lt"/>
              </a:rPr>
            </a:br>
            <a:endParaRPr lang="it-IT" sz="26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31" t="31622" r="18822" b="6823"/>
          <a:stretch/>
        </p:blipFill>
        <p:spPr>
          <a:xfrm>
            <a:off x="197574" y="1371600"/>
            <a:ext cx="6964816" cy="49145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721600" y="1168400"/>
            <a:ext cx="4216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64896" t="31658" r="11146" b="23506"/>
          <a:stretch/>
        </p:blipFill>
        <p:spPr>
          <a:xfrm>
            <a:off x="7449971" y="1663336"/>
            <a:ext cx="4200448" cy="4419601"/>
          </a:xfrm>
          <a:prstGeom prst="rect">
            <a:avLst/>
          </a:prstGeom>
        </p:spPr>
      </p:pic>
      <p:sp>
        <p:nvSpPr>
          <p:cNvPr id="7" name="Freccia in giù 6"/>
          <p:cNvSpPr/>
          <p:nvPr/>
        </p:nvSpPr>
        <p:spPr>
          <a:xfrm>
            <a:off x="7708900" y="987150"/>
            <a:ext cx="342900" cy="73968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10947400" y="999850"/>
            <a:ext cx="346989" cy="73968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7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0700" y="330200"/>
            <a:ext cx="11061700" cy="457200"/>
          </a:xfrm>
        </p:spPr>
        <p:txBody>
          <a:bodyPr>
            <a:noAutofit/>
          </a:bodyPr>
          <a:lstStyle/>
          <a:p>
            <a:pPr algn="ctr"/>
            <a:r>
              <a:rPr lang="it-IT" sz="2500" b="1" dirty="0">
                <a:solidFill>
                  <a:schemeClr val="accent6"/>
                </a:solidFill>
                <a:latin typeface="+mn-lt"/>
              </a:rPr>
              <a:t>BUONE </a:t>
            </a:r>
            <a:r>
              <a:rPr lang="it-IT" sz="2500" b="1" dirty="0">
                <a:solidFill>
                  <a:schemeClr val="accent6"/>
                </a:solidFill>
                <a:latin typeface="+mn-lt"/>
              </a:rPr>
              <a:t>PRATICHE </a:t>
            </a:r>
            <a:r>
              <a:rPr lang="it-IT" sz="2500" b="1" dirty="0">
                <a:solidFill>
                  <a:schemeClr val="accent6"/>
                </a:solidFill>
                <a:latin typeface="+mn-lt"/>
              </a:rPr>
              <a:t>– </a:t>
            </a:r>
            <a:r>
              <a:rPr lang="it-IT" sz="2500" b="1" dirty="0">
                <a:solidFill>
                  <a:schemeClr val="accent6"/>
                </a:solidFill>
                <a:latin typeface="+mn-lt"/>
              </a:rPr>
              <a:t>LE SPONSORIZZAZIONI </a:t>
            </a:r>
            <a:r>
              <a:rPr lang="it-IT" sz="2500" b="1" dirty="0">
                <a:solidFill>
                  <a:schemeClr val="accent6"/>
                </a:solidFill>
                <a:latin typeface="+mn-lt"/>
              </a:rPr>
              <a:t>VERDI (</a:t>
            </a:r>
            <a:r>
              <a:rPr lang="it-IT" sz="2500" b="1" i="1" dirty="0">
                <a:solidFill>
                  <a:schemeClr val="accent6"/>
                </a:solidFill>
                <a:latin typeface="+mn-lt"/>
              </a:rPr>
              <a:t>GRÜNPATENSCHAFTEN) </a:t>
            </a:r>
            <a:endParaRPr lang="it-IT" sz="2500" b="1" i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60900" y="1114618"/>
            <a:ext cx="7023100" cy="4740081"/>
          </a:xfrm>
        </p:spPr>
        <p:txBody>
          <a:bodyPr>
            <a:noAutofit/>
          </a:bodyPr>
          <a:lstStyle/>
          <a:p>
            <a:pPr algn="just"/>
            <a:endParaRPr lang="it-IT" sz="2000" dirty="0" smtClean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it-IT" sz="2000" dirty="0" smtClean="0">
                <a:solidFill>
                  <a:schemeClr val="tx1"/>
                </a:solidFill>
              </a:rPr>
              <a:t>«</a:t>
            </a:r>
            <a:r>
              <a:rPr lang="it-IT" sz="2000" i="1" dirty="0" smtClean="0">
                <a:solidFill>
                  <a:schemeClr val="tx1"/>
                </a:solidFill>
              </a:rPr>
              <a:t>Affinché </a:t>
            </a:r>
            <a:r>
              <a:rPr lang="it-IT" sz="2000" i="1" dirty="0">
                <a:solidFill>
                  <a:schemeClr val="tx1"/>
                </a:solidFill>
              </a:rPr>
              <a:t>gli alberi cittadini di Karlsruhe crescano e rimangano sani il più a lungo possibile, hanno bisogno di protezione e sostegno. Potete fare qualcosa per il verde cittadino: </a:t>
            </a:r>
            <a:r>
              <a:rPr lang="it-IT" sz="2000" b="1" i="1" dirty="0">
                <a:solidFill>
                  <a:schemeClr val="tx1"/>
                </a:solidFill>
              </a:rPr>
              <a:t>Assumete la sponsorizzazione di un albero vicino a </a:t>
            </a:r>
            <a:r>
              <a:rPr lang="it-IT" sz="2000" b="1" i="1" dirty="0" smtClean="0">
                <a:solidFill>
                  <a:schemeClr val="tx1"/>
                </a:solidFill>
              </a:rPr>
              <a:t>voi!</a:t>
            </a:r>
            <a:r>
              <a:rPr lang="it-IT" sz="2000" i="1" dirty="0" smtClean="0">
                <a:solidFill>
                  <a:schemeClr val="tx1"/>
                </a:solidFill>
              </a:rPr>
              <a:t>» - </a:t>
            </a:r>
            <a:r>
              <a:rPr lang="it-IT" sz="2000" b="1" dirty="0" smtClean="0">
                <a:solidFill>
                  <a:schemeClr val="tx1"/>
                </a:solidFill>
              </a:rPr>
              <a:t>Comune di Karlsruhe.</a:t>
            </a:r>
          </a:p>
          <a:p>
            <a:pPr marL="45720" indent="0" algn="just">
              <a:buNone/>
            </a:pPr>
            <a:r>
              <a:rPr lang="it-IT" sz="2000" dirty="0" smtClean="0">
                <a:solidFill>
                  <a:schemeClr val="tx1"/>
                </a:solidFill>
              </a:rPr>
              <a:t>Gli </a:t>
            </a:r>
            <a:r>
              <a:rPr lang="it-IT" sz="2000" dirty="0">
                <a:solidFill>
                  <a:schemeClr val="tx1"/>
                </a:solidFill>
              </a:rPr>
              <a:t>sponsor degli alberi di Karlsruhe innaffiano gli alberi sotto casa e mantengono pulite le aiuole. In molti luoghi della città è possibile piantare aiuole e trasformarle in isole fiorite per gli insetti.</a:t>
            </a:r>
          </a:p>
          <a:p>
            <a:pPr marL="502920" indent="-457200">
              <a:buFont typeface="+mj-lt"/>
              <a:buAutoNum type="arabicPeriod"/>
            </a:pPr>
            <a:r>
              <a:rPr lang="it-IT" dirty="0" smtClean="0">
                <a:solidFill>
                  <a:schemeClr val="tx1"/>
                </a:solidFill>
              </a:rPr>
              <a:t>Sponsorizzazione </a:t>
            </a:r>
            <a:r>
              <a:rPr lang="it-IT" dirty="0">
                <a:solidFill>
                  <a:schemeClr val="tx1"/>
                </a:solidFill>
              </a:rPr>
              <a:t>puramente arborea</a:t>
            </a:r>
          </a:p>
          <a:p>
            <a:pPr marL="502920" indent="-457200">
              <a:buFont typeface="+mj-lt"/>
              <a:buAutoNum type="arabicPeriod"/>
            </a:pPr>
            <a:r>
              <a:rPr lang="it-IT" dirty="0" smtClean="0">
                <a:solidFill>
                  <a:schemeClr val="tx1"/>
                </a:solidFill>
              </a:rPr>
              <a:t>Sponsorizzazione </a:t>
            </a:r>
            <a:r>
              <a:rPr lang="it-IT" dirty="0">
                <a:solidFill>
                  <a:schemeClr val="tx1"/>
                </a:solidFill>
              </a:rPr>
              <a:t>dell'albero "</a:t>
            </a:r>
            <a:r>
              <a:rPr lang="it-IT" dirty="0" smtClean="0">
                <a:solidFill>
                  <a:schemeClr val="tx1"/>
                </a:solidFill>
              </a:rPr>
              <a:t>plus</a:t>
            </a:r>
            <a:endParaRPr lang="it-IT" dirty="0">
              <a:solidFill>
                <a:schemeClr val="tx1"/>
              </a:solidFill>
            </a:endParaRPr>
          </a:p>
          <a:p>
            <a:pPr marL="502920" indent="-4572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Sponsorizzazione </a:t>
            </a:r>
            <a:r>
              <a:rPr lang="it-IT" dirty="0" smtClean="0">
                <a:solidFill>
                  <a:schemeClr val="tx1"/>
                </a:solidFill>
              </a:rPr>
              <a:t>dell'aiuola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Segnaposto contenuto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29117" r="33401" b="21127"/>
          <a:stretch/>
        </p:blipFill>
        <p:spPr bwMode="auto">
          <a:xfrm>
            <a:off x="571500" y="1114619"/>
            <a:ext cx="3949700" cy="25683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797301"/>
            <a:ext cx="3759200" cy="2505521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 rotWithShape="1">
          <a:blip r:embed="rId4"/>
          <a:srcRect l="21853" t="14701" r="63766" b="76295"/>
          <a:stretch/>
        </p:blipFill>
        <p:spPr bwMode="auto">
          <a:xfrm>
            <a:off x="10323729" y="5981700"/>
            <a:ext cx="1465898" cy="515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102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01625"/>
            <a:ext cx="10515600" cy="396875"/>
          </a:xfrm>
        </p:spPr>
        <p:txBody>
          <a:bodyPr>
            <a:noAutofit/>
          </a:bodyPr>
          <a:lstStyle/>
          <a:p>
            <a:pPr algn="ctr"/>
            <a:r>
              <a:rPr lang="it-IT" sz="2500" b="1" dirty="0" smtClean="0">
                <a:solidFill>
                  <a:schemeClr val="accent6"/>
                </a:solidFill>
              </a:rPr>
              <a:t/>
            </a:r>
            <a:br>
              <a:rPr lang="it-IT" sz="2500" b="1" dirty="0" smtClean="0">
                <a:solidFill>
                  <a:schemeClr val="accent6"/>
                </a:solidFill>
              </a:rPr>
            </a:br>
            <a:r>
              <a:rPr lang="it-IT" sz="2500" b="1" dirty="0" smtClean="0">
                <a:solidFill>
                  <a:schemeClr val="accent6"/>
                </a:solidFill>
              </a:rPr>
              <a:t>BUONE </a:t>
            </a:r>
            <a:r>
              <a:rPr lang="it-IT" sz="2500" b="1" dirty="0">
                <a:solidFill>
                  <a:schemeClr val="accent6"/>
                </a:solidFill>
              </a:rPr>
              <a:t>PRATICHE </a:t>
            </a:r>
            <a:r>
              <a:rPr lang="it-IT" sz="2500" b="1" dirty="0" smtClean="0">
                <a:solidFill>
                  <a:schemeClr val="accent6"/>
                </a:solidFill>
              </a:rPr>
              <a:t>– </a:t>
            </a:r>
            <a:r>
              <a:rPr lang="it-IT" sz="2500" b="1" dirty="0">
                <a:solidFill>
                  <a:schemeClr val="accent6"/>
                </a:solidFill>
              </a:rPr>
              <a:t>FORESTE </a:t>
            </a:r>
            <a:r>
              <a:rPr lang="it-IT" sz="2500" b="1" dirty="0" smtClean="0">
                <a:solidFill>
                  <a:schemeClr val="accent6"/>
                </a:solidFill>
              </a:rPr>
              <a:t>«MIYAWAKI» o «TINY FORESTS» (1/3) </a:t>
            </a:r>
            <a:r>
              <a:rPr lang="it-IT" sz="2500" b="1" dirty="0">
                <a:solidFill>
                  <a:schemeClr val="accent6"/>
                </a:solidFill>
              </a:rPr>
              <a:t/>
            </a:r>
            <a:br>
              <a:rPr lang="it-IT" sz="2500" b="1" dirty="0">
                <a:solidFill>
                  <a:schemeClr val="accent6"/>
                </a:solidFill>
              </a:rPr>
            </a:br>
            <a:endParaRPr lang="it-IT" sz="25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75" t="25757" r="20956" b="15578"/>
          <a:stretch/>
        </p:blipFill>
        <p:spPr>
          <a:xfrm>
            <a:off x="495298" y="952499"/>
            <a:ext cx="4787902" cy="355117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91200" y="825500"/>
            <a:ext cx="5753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Piccole foreste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comunitarie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(dimensioni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 un campo da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basket) create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negli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spazi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urbani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ma stessi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benefici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 grandi spazi verdi nel cuore delle città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Basate su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metodo </a:t>
            </a:r>
            <a:r>
              <a:rPr 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Miyawaki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piantare specie giovani e vicine tra loro per rigenerare rapidamente le foreste su terreni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degradati, seguendo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direttamente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processi naturali del bosco. della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natura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DENSITA’ ELEVATE e MOLTEPLICITA’ DI SPECIE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specie di alberi e arbusti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piantate insieme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unica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una filosofia chiave: piantare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solo specie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autoctone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Può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funzionare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ovunque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anche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 appezzamenti larghi appena un metro.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Fenomeno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recente in Europa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ma da tempo usate in diverse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città asiatiche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(e perfino alcuni Paesi come India e Pakistan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 descr="Metodo Miyawak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7" y="4737101"/>
            <a:ext cx="5101113" cy="1193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28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1700" y="327025"/>
            <a:ext cx="10515600" cy="346075"/>
          </a:xfrm>
        </p:spPr>
        <p:txBody>
          <a:bodyPr>
            <a:noAutofit/>
          </a:bodyPr>
          <a:lstStyle/>
          <a:p>
            <a:pPr algn="ctr"/>
            <a:r>
              <a:rPr lang="it-IT" sz="2500" b="1" dirty="0">
                <a:solidFill>
                  <a:schemeClr val="accent6"/>
                </a:solidFill>
              </a:rPr>
              <a:t>BUONE PRATICHE – FORESTE «MIYAWAKI» o «TINY FORESTS» </a:t>
            </a:r>
            <a:r>
              <a:rPr lang="it-IT" sz="2500" b="1" dirty="0" smtClean="0">
                <a:solidFill>
                  <a:schemeClr val="accent6"/>
                </a:solidFill>
              </a:rPr>
              <a:t>(2/3</a:t>
            </a:r>
            <a:r>
              <a:rPr lang="it-IT" sz="2500" b="1" dirty="0">
                <a:solidFill>
                  <a:schemeClr val="accent6"/>
                </a:solidFill>
              </a:rPr>
              <a:t>) </a:t>
            </a:r>
            <a:endParaRPr lang="it-IT" sz="25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2" y="996950"/>
            <a:ext cx="2610718" cy="261071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5521" t="25729" r="21041" b="16095"/>
          <a:stretch/>
        </p:blipFill>
        <p:spPr>
          <a:xfrm>
            <a:off x="3194050" y="996950"/>
            <a:ext cx="3467100" cy="2610718"/>
          </a:xfrm>
          <a:prstGeom prst="rect">
            <a:avLst/>
          </a:prstGeo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 rotWithShape="1">
          <a:blip r:embed="rId4"/>
          <a:srcRect l="30965" t="42101" r="14884" b="5452"/>
          <a:stretch/>
        </p:blipFill>
        <p:spPr>
          <a:xfrm>
            <a:off x="6870700" y="996950"/>
            <a:ext cx="4813300" cy="262099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26182" y="3759200"/>
            <a:ext cx="11157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quanto </a:t>
            </a:r>
            <a:r>
              <a:rPr lang="it-IT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nature-</a:t>
            </a:r>
            <a:r>
              <a:rPr lang="it-IT" sz="20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garantiscono: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impatto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immediato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aria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microclima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delle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città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ottimo aiuto per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superamento ondate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 calore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ridurre il riscaldamento globale di 0,1 °C nel tempo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miglioramento impermeabilità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suolo e «ripulitura» dell’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l’aria da agenti inquinanti.  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Aumento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biodiversità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micro ecosistemi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che si riproducono ed espandono in modo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spontaneo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298 specie vegetali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oltre a quelle piantate in origine 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quasi 636 specie animali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nei primi tre anni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! (studio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su 11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tiny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olandesi).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L’utilizzo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specie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autoctone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aiuta molto a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creare ecosistemi in grado di sopravvivere nel tempo. </a:t>
            </a:r>
          </a:p>
        </p:txBody>
      </p:sp>
    </p:spTree>
    <p:extLst>
      <p:ext uri="{BB962C8B-B14F-4D97-AF65-F5344CB8AC3E}">
        <p14:creationId xmlns:p14="http://schemas.microsoft.com/office/powerpoint/2010/main" val="344010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6731" y="779462"/>
            <a:ext cx="10515600" cy="396875"/>
          </a:xfrm>
        </p:spPr>
        <p:txBody>
          <a:bodyPr>
            <a:noAutofit/>
          </a:bodyPr>
          <a:lstStyle/>
          <a:p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/>
              <a:t/>
            </a:r>
            <a:br>
              <a:rPr lang="it-IT" sz="2800" b="1" dirty="0"/>
            </a:br>
            <a:endParaRPr lang="it-IT" sz="2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857225"/>
            <a:ext cx="11328400" cy="3725863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 VANTAGGI delle «MICRO FORESTE»: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MIGLIORAMENTO BIOLOGICO, ECOLOGICO e SOCIALE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una area urbana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possono 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fare la differenza in città, come parte di una strategia più ampia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«INVERDIMENTO URBANO»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riconnette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persone con la natura, ne migliora il benessere, aiuta a mitigare gli impatti dei cambiamenti climatici e ricrea habitat ricchi di biodiversità per sostenere la fauna selvatica urbana. </a:t>
            </a:r>
            <a:endParaRPr lang="it-IT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Rapidità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questi </a:t>
            </a:r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MICRO-ECOSISTEMI FORESTALI URBANI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una foresta «</a:t>
            </a:r>
            <a:r>
              <a:rPr lang="it-IT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Mihawaky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» è già sviluppata e rigogliosa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soli 20 anni! </a:t>
            </a:r>
          </a:p>
          <a:p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VALORE </a:t>
            </a:r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SOCIALE: opportunità per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cittadine e cittadini di coinvolgimento in 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attività comunitarie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 natura tramite la cura 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 luoghi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vita + rafforzamento delle </a:t>
            </a:r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RELAZIONI DI COMUNITÀ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troppo 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spesso 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sfilacciate e dispersive, nelle grandi città grandi. 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it-IT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 tanti modi di </a:t>
            </a:r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collaborazione tra comunità cittadina, settore pubblico e </a:t>
            </a:r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imprese.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52500" y="291068"/>
            <a:ext cx="104394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500" b="1" dirty="0">
                <a:solidFill>
                  <a:schemeClr val="accent6"/>
                </a:solidFill>
              </a:rPr>
              <a:t>BUONE PRATICHE – FORESTE «MIYAWAKI» o «TINY FORESTS» </a:t>
            </a:r>
            <a:r>
              <a:rPr lang="it-IT" sz="2500" b="1" dirty="0" smtClean="0">
                <a:solidFill>
                  <a:schemeClr val="accent6"/>
                </a:solidFill>
              </a:rPr>
              <a:t>(3/3) </a:t>
            </a:r>
            <a:endParaRPr lang="it-IT" sz="2500" dirty="0"/>
          </a:p>
        </p:txBody>
      </p:sp>
      <p:pic>
        <p:nvPicPr>
          <p:cNvPr id="10" name="Immagine 9" descr="Tiny Fores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9" y="4763569"/>
            <a:ext cx="2701131" cy="1531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49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431" t="24724" r="21641" b="10596"/>
          <a:stretch/>
        </p:blipFill>
        <p:spPr>
          <a:xfrm>
            <a:off x="368301" y="1066800"/>
            <a:ext cx="6146800" cy="5026568"/>
          </a:xfrm>
          <a:prstGeom prst="rect">
            <a:avLst/>
          </a:prstGeom>
        </p:spPr>
      </p:pic>
      <p:pic>
        <p:nvPicPr>
          <p:cNvPr id="17" name="Segnaposto contenut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r="11138" b="4691"/>
          <a:stretch/>
        </p:blipFill>
        <p:spPr>
          <a:xfrm>
            <a:off x="9359900" y="1066800"/>
            <a:ext cx="1931255" cy="24158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3756568"/>
            <a:ext cx="2336800" cy="23368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1066800"/>
            <a:ext cx="2336800" cy="23368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939800" y="481013"/>
            <a:ext cx="10515600" cy="4095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 smtClean="0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2800" b="1" dirty="0" smtClean="0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b="1" dirty="0">
                <a:solidFill>
                  <a:schemeClr val="accent6"/>
                </a:solidFill>
                <a:latin typeface="+mn-lt"/>
              </a:rPr>
              <a:t>BUONE PRATICHE - </a:t>
            </a:r>
            <a:r>
              <a:rPr lang="it-IT" sz="2800" b="1" dirty="0" smtClean="0">
                <a:solidFill>
                  <a:schemeClr val="accent6"/>
                </a:solidFill>
                <a:latin typeface="+mn-lt"/>
              </a:rPr>
              <a:t>SACCO </a:t>
            </a:r>
            <a:r>
              <a:rPr lang="it-IT" sz="2800" b="1" dirty="0">
                <a:solidFill>
                  <a:schemeClr val="accent6"/>
                </a:solidFill>
                <a:latin typeface="+mn-lt"/>
              </a:rPr>
              <a:t>o BORSA PER l’IRRIGAZIONE degli ALBERI</a:t>
            </a:r>
            <a:br>
              <a:rPr lang="it-IT" sz="2800" b="1" dirty="0">
                <a:solidFill>
                  <a:schemeClr val="accent6"/>
                </a:solidFill>
                <a:latin typeface="+mn-lt"/>
              </a:rPr>
            </a:br>
            <a:endParaRPr lang="it-IT" sz="28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8" name="Immagine 7" descr="https://www.garten.schule/wp-content/plugins/aawp/public/image.php?url=aHR0cHM6Ly9tLm1lZGlhLWFtYXpvbi5jb20vaW1hZ2VzL0kvNDFhZVVYZmFLRUwuanBn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3695925"/>
            <a:ext cx="1903730" cy="2589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29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3519" y="695325"/>
            <a:ext cx="10515600" cy="803275"/>
          </a:xfrm>
        </p:spPr>
        <p:txBody>
          <a:bodyPr/>
          <a:lstStyle/>
          <a:p>
            <a:pPr algn="ctr"/>
            <a:r>
              <a:rPr lang="it-IT" dirty="0" smtClean="0"/>
              <a:t>Grazie per la vostra cortese attenzione !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690688"/>
            <a:ext cx="5266319" cy="393541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b="12609"/>
          <a:stretch/>
        </p:blipFill>
        <p:spPr>
          <a:xfrm>
            <a:off x="6196013" y="1690688"/>
            <a:ext cx="5301058" cy="39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25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6900" y="306387"/>
            <a:ext cx="11023600" cy="396875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chemeClr val="accent6"/>
                </a:solidFill>
              </a:rPr>
              <a:t>GERMANIA</a:t>
            </a:r>
            <a:r>
              <a:rPr lang="it-IT" sz="2400" b="1" dirty="0" smtClean="0">
                <a:solidFill>
                  <a:schemeClr val="accent6"/>
                </a:solidFill>
              </a:rPr>
              <a:t>: PAESE DI FORESTE </a:t>
            </a:r>
            <a:r>
              <a:rPr lang="it-IT" sz="2400" b="1" dirty="0">
                <a:solidFill>
                  <a:schemeClr val="accent6"/>
                </a:solidFill>
              </a:rPr>
              <a:t>e di AREE VERDI URBANE (non solo di </a:t>
            </a:r>
            <a:r>
              <a:rPr lang="it-IT" sz="2400" b="1" dirty="0" smtClean="0">
                <a:solidFill>
                  <a:schemeClr val="accent6"/>
                </a:solidFill>
              </a:rPr>
              <a:t>auto..!!!)</a:t>
            </a:r>
            <a:endParaRPr lang="it-IT" sz="2400" b="1" dirty="0">
              <a:solidFill>
                <a:schemeClr val="accent6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6900" y="943371"/>
            <a:ext cx="11023600" cy="2436019"/>
          </a:xfrm>
        </p:spPr>
        <p:txBody>
          <a:bodyPr>
            <a:normAutofit/>
          </a:bodyPr>
          <a:lstStyle/>
          <a:p>
            <a:r>
              <a:rPr lang="it-IT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Berlino: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430.000 alberi (stradali e parchi), 35 % tigli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20 % aceri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il 9%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querce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il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6 % platani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 causa di diversi eventi meteorologici estremi (tempesta, siccità), la popolazione è in calo dal 2017. </a:t>
            </a:r>
            <a:endParaRPr lang="it-IT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Amburgo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quasi 250.000 alberi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stradali e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parchi)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specie più diffusa è il tiglio, seguito a ruota dalla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quercia (in totale </a:t>
            </a:r>
            <a:r>
              <a:rPr lang="it-IT" sz="1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il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45% della popolazione di alberi di strada con oltre 100.000 alberi. (2023, hamburg.de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Nell'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urbana di Karlsruhe 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 sono 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circa 137.000 alberi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(stradali e parchi): </a:t>
            </a:r>
            <a:r>
              <a:rPr lang="it-IT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oltre 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70.000 </a:t>
            </a:r>
            <a:r>
              <a:rPr lang="it-IT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 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 </a:t>
            </a:r>
            <a:r>
              <a:rPr lang="it-IT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città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Aceri 31 %, carpini 11 %, Querce 10 %, Tigli 8 %, Ciliegi 7 %, Frassini 5 % e Robinie 4 %. </a:t>
            </a:r>
            <a:endParaRPr lang="it-IT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000" dirty="0" smtClean="0">
              <a:solidFill>
                <a:schemeClr val="tx1"/>
              </a:solidFill>
            </a:endParaRPr>
          </a:p>
        </p:txBody>
      </p:sp>
      <p:pic>
        <p:nvPicPr>
          <p:cNvPr id="5" name="Immagine 4" descr="https://www.sdw.de/fileadmin/_processed_/6/1/csm_Stra%C3%9Fenb%C3%A4ume_pro_Einwohner_d7ba47fc69.pn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/>
          <a:stretch/>
        </p:blipFill>
        <p:spPr bwMode="auto">
          <a:xfrm>
            <a:off x="1092200" y="2995216"/>
            <a:ext cx="4559300" cy="3265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 descr="https://www.sdw.de/fileadmin/_processed_/8/5/csm_Stadtb%C3%A4ume_Baumarten_2d61d1d6d1.pn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2" y="2995216"/>
            <a:ext cx="4554538" cy="3265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35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4700" y="298976"/>
            <a:ext cx="10960100" cy="460375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it-IT" sz="2800" b="1" dirty="0" smtClean="0">
                <a:solidFill>
                  <a:srgbClr val="818183"/>
                </a:solidFill>
                <a:ea typeface="+mn-ea"/>
                <a:cs typeface="+mn-cs"/>
              </a:rPr>
              <a:t/>
            </a:r>
            <a:br>
              <a:rPr lang="it-IT" sz="2800" b="1" dirty="0" smtClean="0">
                <a:solidFill>
                  <a:srgbClr val="818183"/>
                </a:solidFill>
                <a:ea typeface="+mn-ea"/>
                <a:cs typeface="+mn-cs"/>
              </a:rPr>
            </a:br>
            <a:r>
              <a:rPr lang="it-IT" sz="2800" b="1" dirty="0">
                <a:solidFill>
                  <a:srgbClr val="818183"/>
                </a:solidFill>
                <a:ea typeface="+mn-ea"/>
                <a:cs typeface="+mn-cs"/>
              </a:rPr>
              <a:t/>
            </a:r>
            <a:br>
              <a:rPr lang="it-IT" sz="2800" b="1" dirty="0">
                <a:solidFill>
                  <a:srgbClr val="818183"/>
                </a:solidFill>
                <a:ea typeface="+mn-ea"/>
                <a:cs typeface="+mn-cs"/>
              </a:rPr>
            </a:br>
            <a:r>
              <a:rPr lang="it-IT" sz="3100" b="1" dirty="0">
                <a:solidFill>
                  <a:schemeClr val="accent6"/>
                </a:solidFill>
              </a:rPr>
              <a:t>ALBERI </a:t>
            </a:r>
            <a:r>
              <a:rPr lang="it-IT" sz="3100" b="1" dirty="0">
                <a:solidFill>
                  <a:schemeClr val="accent6"/>
                </a:solidFill>
              </a:rPr>
              <a:t>IN CITTA’     </a:t>
            </a:r>
            <a:r>
              <a:rPr lang="it-IT" sz="3100" b="1" dirty="0" smtClean="0">
                <a:solidFill>
                  <a:schemeClr val="accent6"/>
                </a:solidFill>
              </a:rPr>
              <a:t>(1/2</a:t>
            </a:r>
            <a:r>
              <a:rPr lang="it-IT" sz="3100" b="1" dirty="0">
                <a:solidFill>
                  <a:schemeClr val="accent6"/>
                </a:solidFill>
              </a:rPr>
              <a:t>)</a:t>
            </a:r>
            <a:r>
              <a:rPr lang="it-IT" sz="2800" b="1" dirty="0">
                <a:solidFill>
                  <a:srgbClr val="818183"/>
                </a:solidFill>
                <a:ea typeface="+mn-ea"/>
                <a:cs typeface="+mn-cs"/>
              </a:rPr>
              <a:t/>
            </a:r>
            <a:br>
              <a:rPr lang="it-IT" sz="2800" b="1" dirty="0">
                <a:solidFill>
                  <a:srgbClr val="818183"/>
                </a:solidFill>
                <a:ea typeface="+mn-ea"/>
                <a:cs typeface="+mn-cs"/>
              </a:rPr>
            </a:br>
            <a:r>
              <a:rPr lang="it-IT" sz="24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it-IT" sz="24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8801" y="1193799"/>
            <a:ext cx="7340600" cy="5043664"/>
          </a:xfrm>
        </p:spPr>
        <p:txBody>
          <a:bodyPr>
            <a:normAutofit/>
          </a:bodyPr>
          <a:lstStyle/>
          <a:p>
            <a:pPr marL="285750" lvl="0" indent="-285750" algn="just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tutto una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questione culturale, sociale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perfino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storico-filosofica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….: quasi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impossibile immaginare una qualsiasi città in Germania (piccola, media o già metropolitana) SENZA VERDE URBANO. </a:t>
            </a:r>
          </a:p>
          <a:p>
            <a:pPr marL="285750" lvl="0" indent="-285750" algn="just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L'importanza che gli spazi verdi pubblici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(soprattutto gli alberi)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hanno, in termini sociali, è dimostrata, per esempio, dalle conseguenze della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tempesta "</a:t>
            </a:r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che ha colpito diverse città della Renania Settentrionale-Vestfalia il lunedì di Pentecoste 2014.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it-IT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2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stata la distruzione a far capire a molte persone l'importanza degli alberi e delle piante, per la qualità della vita nella nostra città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Dirk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Elbers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sindaco della città di Düsseldorf, e Thomas </a:t>
            </a: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Geisel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(dichiarazione pubblica del 23 luglio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2014)</a:t>
            </a:r>
            <a:endParaRPr lang="it-IT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Anche la </a:t>
            </a:r>
            <a:r>
              <a:rPr 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COMUNICAZIONE</a:t>
            </a:r>
            <a:r>
              <a:rPr lang="it-IT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 gestione del verde urbano (ma non solo) è fondamentale…!!!</a:t>
            </a: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t="15205" b="15205"/>
          <a:stretch/>
        </p:blipFill>
        <p:spPr>
          <a:xfrm>
            <a:off x="8311236" y="1193799"/>
            <a:ext cx="3220364" cy="46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6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371475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chemeClr val="accent6"/>
                </a:solidFill>
              </a:rPr>
              <a:t>ALBERI </a:t>
            </a:r>
            <a:r>
              <a:rPr lang="it-IT" sz="2800" b="1" dirty="0">
                <a:solidFill>
                  <a:schemeClr val="accent6"/>
                </a:solidFill>
              </a:rPr>
              <a:t>IN </a:t>
            </a:r>
            <a:r>
              <a:rPr lang="it-IT" sz="2800" b="1" dirty="0">
                <a:solidFill>
                  <a:schemeClr val="accent6"/>
                </a:solidFill>
              </a:rPr>
              <a:t>CITTA</a:t>
            </a:r>
            <a:r>
              <a:rPr lang="it-IT" sz="2800" b="1" dirty="0" smtClean="0">
                <a:solidFill>
                  <a:schemeClr val="accent6"/>
                </a:solidFill>
              </a:rPr>
              <a:t>’     (2/2)</a:t>
            </a:r>
            <a:endParaRPr lang="it-IT" sz="2800" b="1" dirty="0">
              <a:solidFill>
                <a:schemeClr val="accent6"/>
              </a:solidFill>
            </a:endParaRPr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 rotWithShape="1">
          <a:blip r:embed="rId2"/>
          <a:srcRect l="18293" t="23395" r="29097" b="7003"/>
          <a:stretch/>
        </p:blipFill>
        <p:spPr bwMode="auto">
          <a:xfrm>
            <a:off x="304800" y="800100"/>
            <a:ext cx="6959600" cy="5680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493000" y="987424"/>
            <a:ext cx="42799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Condizioni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di vita</a:t>
            </a:r>
            <a:r>
              <a:rPr lang="it-IT" sz="1900" dirty="0">
                <a:latin typeface="Calibri" panose="020F0502020204030204" pitchFamily="34" charset="0"/>
                <a:cs typeface="Calibri" panose="020F0502020204030204" pitchFamily="34" charset="0"/>
              </a:rPr>
              <a:t> degli alberi nelle città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molto più difficili che in natura</a:t>
            </a:r>
            <a:r>
              <a:rPr lang="it-IT" sz="1900" dirty="0">
                <a:latin typeface="Calibri" panose="020F0502020204030204" pitchFamily="34" charset="0"/>
                <a:cs typeface="Calibri" panose="020F0502020204030204" pitchFamily="34" charset="0"/>
              </a:rPr>
              <a:t> (cfr. </a:t>
            </a:r>
            <a:r>
              <a:rPr lang="it-IT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infografica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9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900" dirty="0">
                <a:latin typeface="Calibri" panose="020F0502020204030204" pitchFamily="34" charset="0"/>
                <a:cs typeface="Calibri" panose="020F0502020204030204" pitchFamily="34" charset="0"/>
              </a:rPr>
              <a:t>Gli alberi della città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invecchiano più </a:t>
            </a:r>
            <a:r>
              <a:rPr lang="it-IT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velocemente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(alberi </a:t>
            </a:r>
            <a:r>
              <a:rPr lang="it-IT" sz="1900" dirty="0">
                <a:latin typeface="Calibri" panose="020F0502020204030204" pitchFamily="34" charset="0"/>
                <a:cs typeface="Calibri" panose="020F0502020204030204" pitchFamily="34" charset="0"/>
              </a:rPr>
              <a:t>lungo le strade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spesso </a:t>
            </a:r>
            <a:r>
              <a:rPr lang="it-IT" sz="1900" dirty="0">
                <a:latin typeface="Calibri" panose="020F0502020204030204" pitchFamily="34" charset="0"/>
                <a:cs typeface="Calibri" panose="020F0502020204030204" pitchFamily="34" charset="0"/>
              </a:rPr>
              <a:t>solo 60 anni, nei parchi 200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anni):</a:t>
            </a:r>
          </a:p>
          <a:p>
            <a:pPr algn="just"/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a) sempre </a:t>
            </a:r>
            <a:r>
              <a:rPr lang="it-IT" sz="1900" dirty="0">
                <a:latin typeface="Calibri" panose="020F0502020204030204" pitchFamily="34" charset="0"/>
                <a:cs typeface="Calibri" panose="020F0502020204030204" pitchFamily="34" charset="0"/>
              </a:rPr>
              <a:t>più sottoposti a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stress da caldo e </a:t>
            </a:r>
            <a:r>
              <a:rPr lang="it-IT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siccità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(T° in città tra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5-8° C più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alte </a:t>
            </a:r>
            <a:r>
              <a:rPr lang="it-IT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che in bosco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maggiore </a:t>
            </a:r>
            <a:r>
              <a:rPr lang="it-IT" sz="19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evapo-trasprirazione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assenza di acqua causa </a:t>
            </a:r>
            <a:r>
              <a:rPr lang="it-IT" sz="19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pavimetazioni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(i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mpermeabilizzazione suolo)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stress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da siccit</a:t>
            </a:r>
            <a:r>
              <a:rPr lang="it-IT" sz="1900" dirty="0">
                <a:latin typeface="Calibri" panose="020F0502020204030204" pitchFamily="34" charset="0"/>
                <a:cs typeface="Calibri" panose="020F0502020204030204" pitchFamily="34" charset="0"/>
              </a:rPr>
              <a:t>à. </a:t>
            </a:r>
            <a:endParaRPr lang="it-IT" sz="1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b) Suolo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spesso estremamente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denso </a:t>
            </a:r>
            <a:r>
              <a:rPr lang="it-IT" sz="1900" b="1" dirty="0">
                <a:latin typeface="Calibri" panose="020F0502020204030204" pitchFamily="34" charset="0"/>
                <a:cs typeface="Calibri" panose="020F0502020204030204" pitchFamily="34" charset="0"/>
              </a:rPr>
              <a:t>e compattato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assenza o insufficienza di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spazio per un </a:t>
            </a:r>
            <a:r>
              <a:rPr lang="it-IT" sz="1900" dirty="0">
                <a:latin typeface="Calibri" panose="020F0502020204030204" pitchFamily="34" charset="0"/>
                <a:cs typeface="Calibri" panose="020F0502020204030204" pitchFamily="34" charset="0"/>
              </a:rPr>
              <a:t>grande apparato radicale e a </a:t>
            </a:r>
            <a:r>
              <a:rPr lang="it-IT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microflora e microfauna nel suolo.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029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365125"/>
            <a:ext cx="10515600" cy="358775"/>
          </a:xfrm>
        </p:spPr>
        <p:txBody>
          <a:bodyPr>
            <a:noAutofit/>
          </a:bodyPr>
          <a:lstStyle/>
          <a:p>
            <a:pPr algn="ctr"/>
            <a:r>
              <a:rPr lang="it-IT" sz="2500" dirty="0"/>
              <a:t> </a:t>
            </a:r>
            <a:r>
              <a:rPr lang="it-IT" sz="2500" b="1" dirty="0">
                <a:solidFill>
                  <a:schemeClr val="accent6"/>
                </a:solidFill>
              </a:rPr>
              <a:t>A PROPOSITO DI APPARATI RADICALI e SRADICAMENTI </a:t>
            </a:r>
            <a:endParaRPr lang="it-IT" sz="2500" b="1" dirty="0">
              <a:solidFill>
                <a:schemeClr val="accent6"/>
              </a:solidFill>
            </a:endParaRPr>
          </a:p>
        </p:txBody>
      </p:sp>
      <p:pic>
        <p:nvPicPr>
          <p:cNvPr id="4" name="Segnaposto contenuto 3" descr="https://www.eskp.de/fileadmin/eskp/artikel/klimawandel/grafik/stadtbaum-wurzel-eskp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3993" r="1305"/>
          <a:stretch/>
        </p:blipFill>
        <p:spPr bwMode="auto">
          <a:xfrm>
            <a:off x="431590" y="937696"/>
            <a:ext cx="3988010" cy="4991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610101" y="937696"/>
            <a:ext cx="3505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900" dirty="0"/>
              <a:t>A differenza di quanto avviene in </a:t>
            </a:r>
            <a:r>
              <a:rPr lang="it-IT" sz="1900" dirty="0" smtClean="0"/>
              <a:t>natura </a:t>
            </a:r>
            <a:r>
              <a:rPr lang="it-IT" sz="1900" dirty="0" smtClean="0">
                <a:sym typeface="Wingdings" panose="05000000000000000000" pitchFamily="2" charset="2"/>
              </a:rPr>
              <a:t> </a:t>
            </a:r>
            <a:r>
              <a:rPr lang="it-IT" sz="1900" dirty="0" smtClean="0"/>
              <a:t>spazio </a:t>
            </a:r>
            <a:r>
              <a:rPr lang="it-IT" sz="1900" dirty="0"/>
              <a:t>per </a:t>
            </a:r>
            <a:r>
              <a:rPr lang="it-IT" sz="1900" dirty="0" smtClean="0"/>
              <a:t>radici </a:t>
            </a:r>
            <a:r>
              <a:rPr lang="it-IT" sz="1900" dirty="0"/>
              <a:t>degli alberi urbani </a:t>
            </a:r>
            <a:r>
              <a:rPr lang="it-IT" sz="1900" dirty="0" smtClean="0"/>
              <a:t>fortemente </a:t>
            </a:r>
            <a:r>
              <a:rPr lang="it-IT" sz="1900" dirty="0"/>
              <a:t>limitato </a:t>
            </a:r>
            <a:r>
              <a:rPr lang="it-IT" sz="1900" dirty="0" smtClean="0"/>
              <a:t>(edifici circostanti, infrastrutture sotterranee, ecc.).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900" dirty="0" smtClean="0"/>
              <a:t>Buche di impianto </a:t>
            </a:r>
            <a:r>
              <a:rPr lang="it-IT" sz="1900" dirty="0" smtClean="0">
                <a:sym typeface="Wingdings" panose="05000000000000000000" pitchFamily="2" charset="2"/>
              </a:rPr>
              <a:t> </a:t>
            </a:r>
            <a:r>
              <a:rPr lang="it-IT" sz="1900" dirty="0" smtClean="0"/>
              <a:t>progettate sin dall’inizio, in funzione dello sviluppo futuro del </a:t>
            </a:r>
            <a:r>
              <a:rPr lang="it-IT" sz="1900" b="1" dirty="0" smtClean="0"/>
              <a:t>sistema chioma-radici </a:t>
            </a:r>
            <a:r>
              <a:rPr lang="it-IT" sz="1900" b="1" dirty="0" smtClean="0">
                <a:sym typeface="Wingdings" panose="05000000000000000000" pitchFamily="2" charset="2"/>
              </a:rPr>
              <a:t> </a:t>
            </a:r>
            <a:r>
              <a:rPr lang="it-IT" sz="1900" dirty="0" smtClean="0"/>
              <a:t>albero cresce </a:t>
            </a:r>
            <a:r>
              <a:rPr lang="it-IT" sz="1900" dirty="0"/>
              <a:t>rapidamente</a:t>
            </a:r>
            <a:r>
              <a:rPr lang="it-IT" sz="1900" dirty="0" smtClean="0"/>
              <a:t>, correttamente </a:t>
            </a:r>
            <a:r>
              <a:rPr lang="it-IT" sz="1900" dirty="0"/>
              <a:t>ed in sicurezza </a:t>
            </a:r>
            <a:r>
              <a:rPr lang="it-IT" sz="1900" dirty="0" smtClean="0"/>
              <a:t>solo con: </a:t>
            </a:r>
          </a:p>
          <a:p>
            <a:pPr algn="just"/>
            <a:r>
              <a:rPr lang="it-IT" sz="1900" dirty="0" smtClean="0"/>
              <a:t>a) spazio disponibile </a:t>
            </a:r>
            <a:r>
              <a:rPr lang="it-IT" sz="1900" dirty="0"/>
              <a:t>per le radici </a:t>
            </a:r>
            <a:r>
              <a:rPr lang="it-IT" sz="1900" dirty="0" smtClean="0"/>
              <a:t>sufficiente;</a:t>
            </a:r>
          </a:p>
          <a:p>
            <a:pPr algn="just"/>
            <a:r>
              <a:rPr lang="it-IT" sz="1900" dirty="0" smtClean="0"/>
              <a:t>b) substrato </a:t>
            </a:r>
            <a:r>
              <a:rPr lang="it-IT" sz="1900" dirty="0"/>
              <a:t>adatto, a seconda delle condizioni locali del terreno</a:t>
            </a:r>
            <a:r>
              <a:rPr lang="it-IT" sz="1900" dirty="0" smtClean="0"/>
              <a:t>.</a:t>
            </a:r>
            <a:endParaRPr lang="it-IT" sz="1900" dirty="0"/>
          </a:p>
        </p:txBody>
      </p:sp>
      <p:pic>
        <p:nvPicPr>
          <p:cNvPr id="6" name="Segnaposto contenuto 3" descr="Valutazioni di Stabilità – Studio Agronomico Schiavon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1992996"/>
            <a:ext cx="3394074" cy="288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712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7400" y="339725"/>
            <a:ext cx="10515600" cy="39687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500" b="1" dirty="0">
                <a:solidFill>
                  <a:schemeClr val="accent6"/>
                </a:solidFill>
              </a:rPr>
              <a:t>RAPPORTO TRA VOLUME DELLA CHIOMA E SPAZIO RADICALE</a:t>
            </a:r>
            <a:endParaRPr lang="it-IT" sz="2500" b="1" dirty="0">
              <a:solidFill>
                <a:schemeClr val="accent6"/>
              </a:solidFill>
            </a:endParaRPr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 rotWithShape="1">
          <a:blip r:embed="rId2"/>
          <a:srcRect l="30170" t="35343" r="23068" b="7933"/>
          <a:stretch/>
        </p:blipFill>
        <p:spPr bwMode="auto">
          <a:xfrm>
            <a:off x="381001" y="889000"/>
            <a:ext cx="7835900" cy="5067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407400" y="889000"/>
            <a:ext cx="3314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dirty="0" smtClean="0"/>
          </a:p>
          <a:p>
            <a:pPr algn="just"/>
            <a:r>
              <a:rPr lang="it-IT" sz="1900" b="1" dirty="0" smtClean="0"/>
              <a:t>Raccomandazioni </a:t>
            </a:r>
            <a:r>
              <a:rPr lang="it-IT" sz="1900" b="1" dirty="0"/>
              <a:t>pratiche per </a:t>
            </a:r>
            <a:r>
              <a:rPr lang="it-IT" sz="1900" b="1" dirty="0" smtClean="0"/>
              <a:t>preparazione impianto</a:t>
            </a:r>
            <a:r>
              <a:rPr lang="it-IT" sz="1900" dirty="0"/>
              <a:t>:</a:t>
            </a:r>
          </a:p>
          <a:p>
            <a:pPr algn="just"/>
            <a:endParaRPr lang="it-IT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b="1" dirty="0" smtClean="0"/>
              <a:t>buca</a:t>
            </a:r>
            <a:r>
              <a:rPr lang="it-IT" dirty="0" smtClean="0"/>
              <a:t> </a:t>
            </a:r>
            <a:r>
              <a:rPr lang="it-IT" dirty="0"/>
              <a:t>di impianto il </a:t>
            </a:r>
            <a:r>
              <a:rPr lang="it-IT" b="1" dirty="0"/>
              <a:t>più grande possibile</a:t>
            </a:r>
            <a:r>
              <a:rPr lang="it-IT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se </a:t>
            </a:r>
            <a:r>
              <a:rPr lang="it-IT" dirty="0"/>
              <a:t>necessario, utilizzare </a:t>
            </a:r>
            <a:r>
              <a:rPr lang="it-IT" b="1" dirty="0"/>
              <a:t>substrati </a:t>
            </a:r>
            <a:r>
              <a:rPr lang="it-IT" b="1" dirty="0" smtClean="0"/>
              <a:t>naturali speciali</a:t>
            </a:r>
            <a:r>
              <a:rPr lang="it-IT" dirty="0" smtClean="0"/>
              <a:t> per miglioramento terreno;</a:t>
            </a:r>
            <a:endParaRPr lang="it-IT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prevedere </a:t>
            </a:r>
            <a:r>
              <a:rPr lang="it-IT" b="1" dirty="0"/>
              <a:t>impianti di aerazione </a:t>
            </a:r>
            <a:r>
              <a:rPr lang="it-IT" dirty="0"/>
              <a:t>e </a:t>
            </a:r>
            <a:r>
              <a:rPr lang="it-IT" b="1" dirty="0" smtClean="0"/>
              <a:t>irrigazione;</a:t>
            </a:r>
            <a:endParaRPr lang="it-IT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/>
              <a:t>d</a:t>
            </a:r>
            <a:r>
              <a:rPr lang="it-IT" dirty="0" smtClean="0"/>
              <a:t>issodare </a:t>
            </a:r>
            <a:r>
              <a:rPr lang="it-IT" dirty="0"/>
              <a:t>il fondo della buca d'impianto, se </a:t>
            </a:r>
            <a:r>
              <a:rPr lang="it-IT" dirty="0" smtClean="0"/>
              <a:t>necessario;</a:t>
            </a:r>
            <a:endParaRPr lang="it-IT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Eventuale pacciamatura naturale sull’area di impianto.</a:t>
            </a:r>
            <a:endParaRPr lang="it-IT" dirty="0"/>
          </a:p>
          <a:p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331295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8925"/>
            <a:ext cx="10515600" cy="396875"/>
          </a:xfrm>
        </p:spPr>
        <p:txBody>
          <a:bodyPr>
            <a:normAutofit fontScale="90000"/>
          </a:bodyPr>
          <a:lstStyle/>
          <a:p>
            <a:r>
              <a:rPr lang="it-IT" sz="2800" b="1" dirty="0">
                <a:solidFill>
                  <a:schemeClr val="accent6"/>
                </a:solidFill>
              </a:rPr>
              <a:t>Perché proprio Karlsruhe…?? Esempi di buona gestione del Verde Urbano</a:t>
            </a:r>
            <a:endParaRPr lang="it-IT" sz="2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15975"/>
            <a:ext cx="3606800" cy="202882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854868"/>
            <a:ext cx="3505199" cy="19716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9100" y="2963300"/>
            <a:ext cx="1109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L'uragano Lothar e le sue conseguenze: "100 anni di foresta muoiono in 30 minuti". Il 26 dicembre 1999, l'uragano Lothar ha devastato vaste aree del sud-ovest. Nella Foresta Nera, intere foreste crollarono come se fossero fatte solo di fiammiferi. A vent'anni dall'uragano, come si ricorda uno dei più grandi disastri naturali del Baden-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Württemberg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KARLSRUHE ha 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maggior numero di ALBERATURE STRADALI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dell’intera Germania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LOTHAR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Primo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uragano con effetti devastanti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uropa (Foresta Nera) Migliore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 più sviluppato sistema di MOBILITA’ INTERMODALE sia URBANA, che PERI-URBANA ed EXTRA-URBANA.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Sede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della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Corte Federale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 cassazione e della  Corte costituzionale federale….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 questo è un altro discorso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!!</a:t>
            </a: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99" y="854868"/>
            <a:ext cx="3555999" cy="2002864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 rotWithShape="1">
          <a:blip r:embed="rId5"/>
          <a:srcRect l="21853" t="14701" r="63766" b="76295"/>
          <a:stretch/>
        </p:blipFill>
        <p:spPr bwMode="auto">
          <a:xfrm>
            <a:off x="10262552" y="5948442"/>
            <a:ext cx="1465898" cy="515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988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0900" y="365125"/>
            <a:ext cx="10515600" cy="396875"/>
          </a:xfrm>
        </p:spPr>
        <p:txBody>
          <a:bodyPr>
            <a:noAutofit/>
          </a:bodyPr>
          <a:lstStyle/>
          <a:p>
            <a:pPr algn="ctr"/>
            <a:r>
              <a:rPr lang="it-IT" sz="2500" b="1" dirty="0" smtClean="0">
                <a:solidFill>
                  <a:schemeClr val="accent6"/>
                </a:solidFill>
                <a:latin typeface="+mn-lt"/>
              </a:rPr>
              <a:t>KARLSRUHE </a:t>
            </a:r>
            <a:r>
              <a:rPr lang="it-IT" sz="2500" b="1" dirty="0">
                <a:solidFill>
                  <a:schemeClr val="accent6"/>
                </a:solidFill>
                <a:latin typeface="+mn-lt"/>
              </a:rPr>
              <a:t>e LE SUE AREE </a:t>
            </a:r>
            <a:r>
              <a:rPr lang="it-IT" sz="2500" b="1" dirty="0" smtClean="0">
                <a:solidFill>
                  <a:schemeClr val="accent6"/>
                </a:solidFill>
                <a:latin typeface="+mn-lt"/>
              </a:rPr>
              <a:t>VERDI (1/4)</a:t>
            </a:r>
            <a:endParaRPr lang="it-IT" sz="25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917297"/>
            <a:ext cx="7997105" cy="5427754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83333" t="22023" r="3854" b="7572"/>
          <a:stretch/>
        </p:blipFill>
        <p:spPr>
          <a:xfrm>
            <a:off x="9309100" y="365125"/>
            <a:ext cx="1962744" cy="606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2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406400"/>
            <a:ext cx="9875520" cy="342900"/>
          </a:xfrm>
        </p:spPr>
        <p:txBody>
          <a:bodyPr>
            <a:noAutofit/>
          </a:bodyPr>
          <a:lstStyle/>
          <a:p>
            <a:pPr algn="ctr"/>
            <a:r>
              <a:rPr lang="it-IT" sz="2500" b="1" dirty="0">
                <a:solidFill>
                  <a:schemeClr val="accent6"/>
                </a:solidFill>
              </a:rPr>
              <a:t>KARLSRUHE e LE SUE AREE VERDI </a:t>
            </a:r>
            <a:r>
              <a:rPr lang="it-IT" sz="2500" b="1" dirty="0" smtClean="0">
                <a:solidFill>
                  <a:schemeClr val="accent6"/>
                </a:solidFill>
              </a:rPr>
              <a:t>(2/4)</a:t>
            </a:r>
            <a:endParaRPr lang="it-IT" sz="25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7" y="3428999"/>
            <a:ext cx="3052820" cy="228961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68" y="3863972"/>
            <a:ext cx="3280288" cy="218288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" y="952894"/>
            <a:ext cx="3198235" cy="179101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1" y="3752407"/>
            <a:ext cx="3208020" cy="240601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62" y="952894"/>
            <a:ext cx="2984500" cy="244563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0" y="952894"/>
            <a:ext cx="2781300" cy="22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04174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661</TotalTime>
  <Words>1247</Words>
  <Application>Microsoft Office PowerPoint</Application>
  <PresentationFormat>Widescreen</PresentationFormat>
  <Paragraphs>88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Corbel</vt:lpstr>
      <vt:lpstr>Times New Roman</vt:lpstr>
      <vt:lpstr>Wingdings</vt:lpstr>
      <vt:lpstr>Base</vt:lpstr>
      <vt:lpstr>L’ALBERO GIUSTO nel POSTO GIUSTO-IL “VERO SEGRETO” del VERDE URBANO</vt:lpstr>
      <vt:lpstr>GERMANIA: PAESE DI FORESTE e di AREE VERDI URBANE (non solo di auto..!!!)</vt:lpstr>
      <vt:lpstr>  ALBERI IN CITTA’     (1/2)  </vt:lpstr>
      <vt:lpstr>ALBERI IN CITTA’     (2/2)</vt:lpstr>
      <vt:lpstr> A PROPOSITO DI APPARATI RADICALI e SRADICAMENTI </vt:lpstr>
      <vt:lpstr>RAPPORTO TRA VOLUME DELLA CHIOMA E SPAZIO RADICALE</vt:lpstr>
      <vt:lpstr>Perché proprio Karlsruhe…?? Esempi di buona gestione del Verde Urbano</vt:lpstr>
      <vt:lpstr>KARLSRUHE e LE SUE AREE VERDI (1/4)</vt:lpstr>
      <vt:lpstr>KARLSRUHE e LE SUE AREE VERDI (2/4)</vt:lpstr>
      <vt:lpstr>KARLSRUHE e LE SUE AREE VERDI (3/4)</vt:lpstr>
      <vt:lpstr>Presentazione standard di PowerPoint</vt:lpstr>
      <vt:lpstr> STATUTO PER LA PROTEZIONE DEGLI ALBERI DELLA CITTA’ DI KARLSRUHE </vt:lpstr>
      <vt:lpstr>BUONE PRATICHE – LE SPONSORIZZAZIONI VERDI (GRÜNPATENSCHAFTEN) </vt:lpstr>
      <vt:lpstr> BUONE PRATICHE – FORESTE «MIYAWAKI» o «TINY FORESTS» (1/3)  </vt:lpstr>
      <vt:lpstr>BUONE PRATICHE – FORESTE «MIYAWAKI» o «TINY FORESTS» (2/3) </vt:lpstr>
      <vt:lpstr>   </vt:lpstr>
      <vt:lpstr> BUONE PRATICHE - SACCO o BORSA PER l’IRRIGAZIONE degli ALBERI </vt:lpstr>
      <vt:lpstr>Grazie per la vostra cortese attenzione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</dc:creator>
  <cp:lastModifiedBy>Claudio</cp:lastModifiedBy>
  <cp:revision>67</cp:revision>
  <dcterms:created xsi:type="dcterms:W3CDTF">2023-07-31T17:17:43Z</dcterms:created>
  <dcterms:modified xsi:type="dcterms:W3CDTF">2023-08-01T14:05:01Z</dcterms:modified>
</cp:coreProperties>
</file>