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8" r:id="rId22"/>
    <p:sldId id="279" r:id="rId23"/>
    <p:sldId id="280" r:id="rId24"/>
    <p:sldId id="281" r:id="rId25"/>
    <p:sldId id="282" r:id="rId26"/>
    <p:sldId id="283" r:id="rId27"/>
    <p:sldId id="284" r:id="rId28"/>
    <p:sldId id="285" r:id="rId29"/>
    <p:sldId id="286" r:id="rId30"/>
    <p:sldId id="287" r:id="rId31"/>
  </p:sldIdLst>
  <p:sldSz cx="12192000" cy="6858000"/>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h/2cYXiVH0uRTzWDIa05crlY5rn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4" d="100"/>
          <a:sy n="134" d="100"/>
        </p:scale>
        <p:origin x="133" y="11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33150" y="744475"/>
            <a:ext cx="4532000" cy="3722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8" name="Google Shape;78;p1:notes"/>
          <p:cNvSpPr>
            <a:spLocks noGrp="1" noRot="1" noChangeAspect="1"/>
          </p:cNvSpPr>
          <p:nvPr>
            <p:ph type="sldImg" idx="2"/>
          </p:nvPr>
        </p:nvSpPr>
        <p:spPr>
          <a:xfrm>
            <a:off x="1133150" y="744475"/>
            <a:ext cx="4532000" cy="3722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1: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5" name="Google Shape;145;p11: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2: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4" name="Google Shape;154;p12: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3: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1" name="Google Shape;161;p13: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4: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8" name="Google Shape;168;p14:notes"/>
          <p:cNvSpPr>
            <a:spLocks noGrp="1" noRot="1" noChangeAspect="1"/>
          </p:cNvSpPr>
          <p:nvPr>
            <p:ph type="sldImg" idx="2"/>
          </p:nvPr>
        </p:nvSpPr>
        <p:spPr>
          <a:xfrm>
            <a:off x="1133150" y="744475"/>
            <a:ext cx="4532000" cy="3722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5: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5" name="Google Shape;175;p15: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6: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3" name="Google Shape;183;p16:notes"/>
          <p:cNvSpPr>
            <a:spLocks noGrp="1" noRot="1" noChangeAspect="1"/>
          </p:cNvSpPr>
          <p:nvPr>
            <p:ph type="sldImg" idx="2"/>
          </p:nvPr>
        </p:nvSpPr>
        <p:spPr>
          <a:xfrm>
            <a:off x="1133150" y="744475"/>
            <a:ext cx="4532000" cy="3722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7: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0" name="Google Shape;190;p17: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8: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7" name="Google Shape;197;p18: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9: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4" name="Google Shape;204;p19:notes"/>
          <p:cNvSpPr>
            <a:spLocks noGrp="1" noRot="1" noChangeAspect="1"/>
          </p:cNvSpPr>
          <p:nvPr>
            <p:ph type="sldImg" idx="2"/>
          </p:nvPr>
        </p:nvSpPr>
        <p:spPr>
          <a:xfrm>
            <a:off x="1133150" y="744475"/>
            <a:ext cx="4532000" cy="3722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20: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1" name="Google Shape;211;p20: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2: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3" name="Google Shape;83;p2: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21: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8" name="Google Shape;218;p21: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7: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4" name="Google Shape;244;p27: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8: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2" name="Google Shape;252;p28:notes"/>
          <p:cNvSpPr>
            <a:spLocks noGrp="1" noRot="1" noChangeAspect="1"/>
          </p:cNvSpPr>
          <p:nvPr>
            <p:ph type="sldImg" idx="2"/>
          </p:nvPr>
        </p:nvSpPr>
        <p:spPr>
          <a:xfrm>
            <a:off x="1133150" y="744475"/>
            <a:ext cx="4532000" cy="3722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9: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0" name="Google Shape;260;p29:notes"/>
          <p:cNvSpPr>
            <a:spLocks noGrp="1" noRot="1" noChangeAspect="1"/>
          </p:cNvSpPr>
          <p:nvPr>
            <p:ph type="sldImg" idx="2"/>
          </p:nvPr>
        </p:nvSpPr>
        <p:spPr>
          <a:xfrm>
            <a:off x="1133150" y="744475"/>
            <a:ext cx="4532000" cy="3722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30: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2" name="Google Shape;272;p30:notes"/>
          <p:cNvSpPr>
            <a:spLocks noGrp="1" noRot="1" noChangeAspect="1"/>
          </p:cNvSpPr>
          <p:nvPr>
            <p:ph type="sldImg" idx="2"/>
          </p:nvPr>
        </p:nvSpPr>
        <p:spPr>
          <a:xfrm>
            <a:off x="1133150" y="744475"/>
            <a:ext cx="4532000" cy="3722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31: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1" name="Google Shape;281;p31: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32: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9" name="Google Shape;289;p32:notes"/>
          <p:cNvSpPr>
            <a:spLocks noGrp="1" noRot="1" noChangeAspect="1"/>
          </p:cNvSpPr>
          <p:nvPr>
            <p:ph type="sldImg" idx="2"/>
          </p:nvPr>
        </p:nvSpPr>
        <p:spPr>
          <a:xfrm>
            <a:off x="1133150" y="744475"/>
            <a:ext cx="4532000" cy="3722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33: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8" name="Google Shape;298;p33:notes"/>
          <p:cNvSpPr>
            <a:spLocks noGrp="1" noRot="1" noChangeAspect="1"/>
          </p:cNvSpPr>
          <p:nvPr>
            <p:ph type="sldImg" idx="2"/>
          </p:nvPr>
        </p:nvSpPr>
        <p:spPr>
          <a:xfrm>
            <a:off x="1133150" y="744475"/>
            <a:ext cx="4532000" cy="3722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34: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6" name="Google Shape;306;p34: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35: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4" name="Google Shape;314;p35: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1" name="Google Shape;91;p3: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29233a1f175_0_13:notes"/>
          <p:cNvSpPr txBox="1">
            <a:spLocks noGrp="1"/>
          </p:cNvSpPr>
          <p:nvPr>
            <p:ph type="body" idx="1"/>
          </p:nvPr>
        </p:nvSpPr>
        <p:spPr>
          <a:xfrm>
            <a:off x="679750" y="4715125"/>
            <a:ext cx="5438100" cy="4467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3" name="Google Shape;323;g29233a1f175_0_13:notes"/>
          <p:cNvSpPr>
            <a:spLocks noGrp="1" noRot="1" noChangeAspect="1"/>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4: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 name="Google Shape;98;p4:notes"/>
          <p:cNvSpPr>
            <a:spLocks noGrp="1" noRot="1" noChangeAspect="1"/>
          </p:cNvSpPr>
          <p:nvPr>
            <p:ph type="sldImg" idx="2"/>
          </p:nvPr>
        </p:nvSpPr>
        <p:spPr>
          <a:xfrm>
            <a:off x="1133150" y="744475"/>
            <a:ext cx="4532000" cy="3722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5: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6" name="Google Shape;106;p5:notes"/>
          <p:cNvSpPr>
            <a:spLocks noGrp="1" noRot="1" noChangeAspect="1"/>
          </p:cNvSpPr>
          <p:nvPr>
            <p:ph type="sldImg" idx="2"/>
          </p:nvPr>
        </p:nvSpPr>
        <p:spPr>
          <a:xfrm>
            <a:off x="1133150" y="744475"/>
            <a:ext cx="4532000" cy="3722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6" name="Google Shape;116;p6:notes"/>
          <p:cNvSpPr>
            <a:spLocks noGrp="1" noRot="1" noChangeAspect="1"/>
          </p:cNvSpPr>
          <p:nvPr>
            <p:ph type="sldImg" idx="2"/>
          </p:nvPr>
        </p:nvSpPr>
        <p:spPr>
          <a:xfrm>
            <a:off x="1133150" y="744475"/>
            <a:ext cx="4532000" cy="3722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9: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3" name="Google Shape;123;p9:notes"/>
          <p:cNvSpPr>
            <a:spLocks noGrp="1" noRot="1" noChangeAspect="1"/>
          </p:cNvSpPr>
          <p:nvPr>
            <p:ph type="sldImg" idx="2"/>
          </p:nvPr>
        </p:nvSpPr>
        <p:spPr>
          <a:xfrm>
            <a:off x="1133150" y="744475"/>
            <a:ext cx="4532000" cy="3722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8: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0" name="Google Shape;130;p8:notes"/>
          <p:cNvSpPr>
            <a:spLocks noGrp="1" noRot="1" noChangeAspect="1"/>
          </p:cNvSpPr>
          <p:nvPr>
            <p:ph type="sldImg" idx="2"/>
          </p:nvPr>
        </p:nvSpPr>
        <p:spPr>
          <a:xfrm>
            <a:off x="1133150" y="744475"/>
            <a:ext cx="4532000" cy="3722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0: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 name="Google Shape;138;p10:notes"/>
          <p:cNvSpPr>
            <a:spLocks noGrp="1" noRot="1" noChangeAspect="1"/>
          </p:cNvSpPr>
          <p:nvPr>
            <p:ph type="sldImg" idx="2"/>
          </p:nvPr>
        </p:nvSpPr>
        <p:spPr>
          <a:xfrm>
            <a:off x="1133150" y="744475"/>
            <a:ext cx="4532000" cy="3722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titolo">
  <p:cSld name="Diapositiva titolo">
    <p:spTree>
      <p:nvGrpSpPr>
        <p:cNvPr id="1" name="Shape 11"/>
        <p:cNvGrpSpPr/>
        <p:nvPr/>
      </p:nvGrpSpPr>
      <p:grpSpPr>
        <a:xfrm>
          <a:off x="0" y="0"/>
          <a:ext cx="0" cy="0"/>
          <a:chOff x="0" y="0"/>
          <a:chExt cx="0" cy="0"/>
        </a:xfrm>
      </p:grpSpPr>
      <p:sp>
        <p:nvSpPr>
          <p:cNvPr id="12" name="Google Shape;12;p3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64"/>
        <p:cNvGrpSpPr/>
        <p:nvPr/>
      </p:nvGrpSpPr>
      <p:grpSpPr>
        <a:xfrm>
          <a:off x="0" y="0"/>
          <a:ext cx="0" cy="0"/>
          <a:chOff x="0" y="0"/>
          <a:chExt cx="0" cy="0"/>
        </a:xfrm>
      </p:grpSpPr>
      <p:sp>
        <p:nvSpPr>
          <p:cNvPr id="65" name="Google Shape;65;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VERTICAL_TITLE_AND_VERTICAL_TEXT">
    <p:spTree>
      <p:nvGrpSpPr>
        <p:cNvPr id="1" name="Shape 70"/>
        <p:cNvGrpSpPr/>
        <p:nvPr/>
      </p:nvGrpSpPr>
      <p:grpSpPr>
        <a:xfrm>
          <a:off x="0" y="0"/>
          <a:ext cx="0" cy="0"/>
          <a:chOff x="0" y="0"/>
          <a:chExt cx="0" cy="0"/>
        </a:xfrm>
      </p:grpSpPr>
      <p:sp>
        <p:nvSpPr>
          <p:cNvPr id="71" name="Google Shape;71;p4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13"/>
        <p:cNvGrpSpPr/>
        <p:nvPr/>
      </p:nvGrpSpPr>
      <p:grpSpPr>
        <a:xfrm>
          <a:off x="0" y="0"/>
          <a:ext cx="0" cy="0"/>
          <a:chOff x="0" y="0"/>
          <a:chExt cx="0" cy="0"/>
        </a:xfrm>
      </p:grpSpPr>
      <p:sp>
        <p:nvSpPr>
          <p:cNvPr id="14" name="Google Shape;14;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 name="Google Shape;16;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19"/>
        <p:cNvGrpSpPr/>
        <p:nvPr/>
      </p:nvGrpSpPr>
      <p:grpSpPr>
        <a:xfrm>
          <a:off x="0" y="0"/>
          <a:ext cx="0" cy="0"/>
          <a:chOff x="0" y="0"/>
          <a:chExt cx="0" cy="0"/>
        </a:xfrm>
      </p:grpSpPr>
      <p:sp>
        <p:nvSpPr>
          <p:cNvPr id="20" name="Google Shape;20;p3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2" name="Google Shape;22;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25"/>
        <p:cNvGrpSpPr/>
        <p:nvPr/>
      </p:nvGrpSpPr>
      <p:grpSpPr>
        <a:xfrm>
          <a:off x="0" y="0"/>
          <a:ext cx="0" cy="0"/>
          <a:chOff x="0" y="0"/>
          <a:chExt cx="0" cy="0"/>
        </a:xfrm>
      </p:grpSpPr>
      <p:sp>
        <p:nvSpPr>
          <p:cNvPr id="26" name="Google Shape;26;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4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32"/>
        <p:cNvGrpSpPr/>
        <p:nvPr/>
      </p:nvGrpSpPr>
      <p:grpSpPr>
        <a:xfrm>
          <a:off x="0" y="0"/>
          <a:ext cx="0" cy="0"/>
          <a:chOff x="0" y="0"/>
          <a:chExt cx="0" cy="0"/>
        </a:xfrm>
      </p:grpSpPr>
      <p:sp>
        <p:nvSpPr>
          <p:cNvPr id="33" name="Google Shape;33;p4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5" name="Google Shape;35;p4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7" name="Google Shape;37;p4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41"/>
        <p:cNvGrpSpPr/>
        <p:nvPr/>
      </p:nvGrpSpPr>
      <p:grpSpPr>
        <a:xfrm>
          <a:off x="0" y="0"/>
          <a:ext cx="0" cy="0"/>
          <a:chOff x="0" y="0"/>
          <a:chExt cx="0" cy="0"/>
        </a:xfrm>
      </p:grpSpPr>
      <p:sp>
        <p:nvSpPr>
          <p:cNvPr id="42" name="Google Shape;42;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46"/>
        <p:cNvGrpSpPr/>
        <p:nvPr/>
      </p:nvGrpSpPr>
      <p:grpSpPr>
        <a:xfrm>
          <a:off x="0" y="0"/>
          <a:ext cx="0" cy="0"/>
          <a:chOff x="0" y="0"/>
          <a:chExt cx="0" cy="0"/>
        </a:xfrm>
      </p:grpSpPr>
      <p:sp>
        <p:nvSpPr>
          <p:cNvPr id="47" name="Google Shape;47;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50"/>
        <p:cNvGrpSpPr/>
        <p:nvPr/>
      </p:nvGrpSpPr>
      <p:grpSpPr>
        <a:xfrm>
          <a:off x="0" y="0"/>
          <a:ext cx="0" cy="0"/>
          <a:chOff x="0" y="0"/>
          <a:chExt cx="0" cy="0"/>
        </a:xfrm>
      </p:grpSpPr>
      <p:sp>
        <p:nvSpPr>
          <p:cNvPr id="51" name="Google Shape;51;p4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3" name="Google Shape;53;p4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a:spLocks noGrp="1"/>
          </p:cNvSpPr>
          <p:nvPr>
            <p:ph type="pic" idx="2"/>
          </p:nvPr>
        </p:nvSpPr>
        <p:spPr>
          <a:xfrm>
            <a:off x="5183188" y="987425"/>
            <a:ext cx="6172200" cy="4873625"/>
          </a:xfrm>
          <a:prstGeom prst="rect">
            <a:avLst/>
          </a:prstGeom>
          <a:noFill/>
          <a:ln>
            <a:noFill/>
          </a:ln>
        </p:spPr>
      </p:sp>
      <p:sp>
        <p:nvSpPr>
          <p:cNvPr id="60" name="Google Shape;60;p4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1" name="Google Shape;61;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hyperlink" Target="https://www.facebook.com/watch/?v=810871513542182&amp;ref=sharing"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www.facebook.com/watch/?v=592602496017018" TargetMode="External"/><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www.facebook.com/NoaiCPR/videos/3578207309083190" TargetMode="External"/><Relationship Id="rId4" Type="http://schemas.openxmlformats.org/officeDocument/2006/relationships/hyperlink" Target="https://www.facebook.com/NoaiCPR/videos/185472984571370"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0" name="Google Shape;80;p1"/>
          <p:cNvPicPr preferRelativeResize="0"/>
          <p:nvPr/>
        </p:nvPicPr>
        <p:blipFill rotWithShape="1">
          <a:blip r:embed="rId3">
            <a:alphaModFix/>
          </a:blip>
          <a:srcRect/>
          <a:stretch/>
        </p:blipFill>
        <p:spPr>
          <a:xfrm>
            <a:off x="3670315" y="0"/>
            <a:ext cx="485137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1"/>
          <p:cNvSpPr txBox="1">
            <a:spLocks noGrp="1"/>
          </p:cNvSpPr>
          <p:nvPr>
            <p:ph type="subTitle" idx="1"/>
          </p:nvPr>
        </p:nvSpPr>
        <p:spPr>
          <a:xfrm>
            <a:off x="1227665" y="550177"/>
            <a:ext cx="9981000" cy="23130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FC000"/>
              </a:buClr>
              <a:buSzPts val="3600"/>
              <a:buNone/>
            </a:pPr>
            <a:r>
              <a:rPr lang="it-IT" sz="3600" b="1">
                <a:solidFill>
                  <a:srgbClr val="FFC000"/>
                </a:solidFill>
              </a:rPr>
              <a:t>IL DIRITTO ALLA SALUTE</a:t>
            </a:r>
            <a:endParaRPr/>
          </a:p>
          <a:p>
            <a:pPr marL="0" lvl="0" indent="0" algn="ctr" rtl="0">
              <a:lnSpc>
                <a:spcPct val="90000"/>
              </a:lnSpc>
              <a:spcBef>
                <a:spcPts val="1000"/>
              </a:spcBef>
              <a:spcAft>
                <a:spcPts val="0"/>
              </a:spcAft>
              <a:buClr>
                <a:schemeClr val="dk1"/>
              </a:buClr>
              <a:buSzPts val="2900"/>
              <a:buNone/>
            </a:pPr>
            <a:r>
              <a:rPr lang="it-IT" sz="2900" b="1"/>
              <a:t>EVIDENZE DALLE CARTELLE</a:t>
            </a:r>
            <a:endParaRPr/>
          </a:p>
          <a:p>
            <a:pPr marL="0" lvl="0" indent="0" algn="just" rtl="0">
              <a:lnSpc>
                <a:spcPct val="90000"/>
              </a:lnSpc>
              <a:spcBef>
                <a:spcPts val="1000"/>
              </a:spcBef>
              <a:spcAft>
                <a:spcPts val="0"/>
              </a:spcAft>
              <a:buClr>
                <a:srgbClr val="050505"/>
              </a:buClr>
              <a:buSzPts val="2000"/>
              <a:buNone/>
            </a:pPr>
            <a:r>
              <a:rPr lang="it-IT" sz="2000">
                <a:solidFill>
                  <a:srgbClr val="050505"/>
                </a:solidFill>
              </a:rPr>
              <a:t>Visite di idoneità approssimative e limitate a tampone covid e questionario TBC quando la legge prevederebbe che le visite possano accertare </a:t>
            </a:r>
            <a:r>
              <a:rPr lang="it-IT" sz="2000" i="1" u="sng">
                <a:solidFill>
                  <a:srgbClr val="050505"/>
                </a:solidFill>
              </a:rPr>
              <a:t>disturbi psichiatrici, patologie acute o cronico degenerative.</a:t>
            </a:r>
            <a:endParaRPr sz="3200">
              <a:solidFill>
                <a:srgbClr val="050505"/>
              </a:solidFill>
            </a:endParaRPr>
          </a:p>
        </p:txBody>
      </p:sp>
      <p:sp>
        <p:nvSpPr>
          <p:cNvPr id="148" name="Google Shape;148;p11"/>
          <p:cNvSpPr txBox="1"/>
          <p:nvPr/>
        </p:nvSpPr>
        <p:spPr>
          <a:xfrm>
            <a:off x="3666064" y="2927036"/>
            <a:ext cx="4979700" cy="9234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it-IT" sz="1800" b="0" i="0" u="none" strike="noStrike" cap="none">
                <a:solidFill>
                  <a:srgbClr val="050505"/>
                </a:solidFill>
                <a:latin typeface="Calibri"/>
                <a:ea typeface="Calibri"/>
                <a:cs typeface="Calibri"/>
                <a:sym typeface="Calibri"/>
              </a:rPr>
              <a:t>Dagli assistiti </a:t>
            </a:r>
            <a:r>
              <a:rPr lang="it-IT" sz="1800">
                <a:solidFill>
                  <a:srgbClr val="050505"/>
                </a:solidFill>
                <a:latin typeface="Calibri"/>
                <a:ea typeface="Calibri"/>
                <a:cs typeface="Calibri"/>
                <a:sym typeface="Calibri"/>
              </a:rPr>
              <a:t>Naga </a:t>
            </a:r>
            <a:r>
              <a:rPr lang="it-IT" sz="1800" b="0" i="0" u="none" strike="noStrike" cap="none">
                <a:solidFill>
                  <a:srgbClr val="050505"/>
                </a:solidFill>
                <a:latin typeface="Calibri"/>
                <a:ea typeface="Calibri"/>
                <a:cs typeface="Calibri"/>
                <a:sym typeface="Calibri"/>
              </a:rPr>
              <a:t>sono pervenute segnalazioni al centralino SOS CPR di patologie difficilmente compatibili col trattenimento.</a:t>
            </a:r>
            <a:endParaRPr sz="1800" b="0" i="0" u="none" strike="noStrike" cap="none">
              <a:solidFill>
                <a:schemeClr val="dk1"/>
              </a:solidFill>
              <a:latin typeface="Calibri"/>
              <a:ea typeface="Calibri"/>
              <a:cs typeface="Calibri"/>
              <a:sym typeface="Calibri"/>
            </a:endParaRPr>
          </a:p>
        </p:txBody>
      </p:sp>
      <p:pic>
        <p:nvPicPr>
          <p:cNvPr id="149" name="Google Shape;149;p11"/>
          <p:cNvPicPr preferRelativeResize="0"/>
          <p:nvPr/>
        </p:nvPicPr>
        <p:blipFill rotWithShape="1">
          <a:blip r:embed="rId3">
            <a:alphaModFix/>
          </a:blip>
          <a:srcRect/>
          <a:stretch/>
        </p:blipFill>
        <p:spPr>
          <a:xfrm>
            <a:off x="3666065" y="3800048"/>
            <a:ext cx="4979818" cy="2746600"/>
          </a:xfrm>
          <a:prstGeom prst="rect">
            <a:avLst/>
          </a:prstGeom>
          <a:noFill/>
          <a:ln>
            <a:noFill/>
          </a:ln>
        </p:spPr>
      </p:pic>
      <p:pic>
        <p:nvPicPr>
          <p:cNvPr id="150" name="Google Shape;150;p11"/>
          <p:cNvPicPr preferRelativeResize="0"/>
          <p:nvPr/>
        </p:nvPicPr>
        <p:blipFill rotWithShape="1">
          <a:blip r:embed="rId4">
            <a:alphaModFix/>
          </a:blip>
          <a:srcRect/>
          <a:stretch/>
        </p:blipFill>
        <p:spPr>
          <a:xfrm>
            <a:off x="195275" y="136525"/>
            <a:ext cx="985838" cy="985838"/>
          </a:xfrm>
          <a:prstGeom prst="rect">
            <a:avLst/>
          </a:prstGeom>
          <a:noFill/>
          <a:ln>
            <a:noFill/>
          </a:ln>
        </p:spPr>
      </p:pic>
      <p:pic>
        <p:nvPicPr>
          <p:cNvPr id="151" name="Google Shape;151;p11"/>
          <p:cNvPicPr preferRelativeResize="0"/>
          <p:nvPr/>
        </p:nvPicPr>
        <p:blipFill rotWithShape="1">
          <a:blip r:embed="rId5">
            <a:alphaModFix/>
          </a:blip>
          <a:srcRect/>
          <a:stretch/>
        </p:blipFill>
        <p:spPr>
          <a:xfrm>
            <a:off x="11124452" y="222491"/>
            <a:ext cx="899871" cy="89987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2"/>
          <p:cNvSpPr txBox="1">
            <a:spLocks noGrp="1"/>
          </p:cNvSpPr>
          <p:nvPr>
            <p:ph type="subTitle" idx="1"/>
          </p:nvPr>
        </p:nvSpPr>
        <p:spPr>
          <a:xfrm>
            <a:off x="1227665" y="580686"/>
            <a:ext cx="9981109" cy="521353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FC000"/>
              </a:buClr>
              <a:buSzPts val="3600"/>
              <a:buNone/>
            </a:pPr>
            <a:r>
              <a:rPr lang="it-IT" sz="3600" b="1">
                <a:solidFill>
                  <a:srgbClr val="FFC000"/>
                </a:solidFill>
              </a:rPr>
              <a:t>IL DIRITTO ALLA SALUTE</a:t>
            </a:r>
            <a:endParaRPr/>
          </a:p>
          <a:p>
            <a:pPr marL="0" lvl="0" indent="0" algn="ctr" rtl="0">
              <a:lnSpc>
                <a:spcPct val="90000"/>
              </a:lnSpc>
              <a:spcBef>
                <a:spcPts val="1000"/>
              </a:spcBef>
              <a:spcAft>
                <a:spcPts val="0"/>
              </a:spcAft>
              <a:buClr>
                <a:schemeClr val="dk1"/>
              </a:buClr>
              <a:buSzPts val="2900"/>
              <a:buNone/>
            </a:pPr>
            <a:r>
              <a:rPr lang="it-IT" sz="2900" b="1"/>
              <a:t>EVIDENZE DALLE CARTELLE</a:t>
            </a:r>
            <a:endParaRPr sz="2900" b="1"/>
          </a:p>
          <a:p>
            <a:pPr marL="0" lvl="0" indent="0" algn="ctr" rtl="0">
              <a:lnSpc>
                <a:spcPct val="90000"/>
              </a:lnSpc>
              <a:spcBef>
                <a:spcPts val="1000"/>
              </a:spcBef>
              <a:spcAft>
                <a:spcPts val="0"/>
              </a:spcAft>
              <a:buClr>
                <a:schemeClr val="dk1"/>
              </a:buClr>
              <a:buSzPts val="2900"/>
              <a:buNone/>
            </a:pPr>
            <a:endParaRPr sz="2900" b="1"/>
          </a:p>
          <a:p>
            <a:pPr marL="342900" lvl="0" indent="-342900" algn="just" rtl="0">
              <a:lnSpc>
                <a:spcPct val="90000"/>
              </a:lnSpc>
              <a:spcBef>
                <a:spcPts val="1000"/>
              </a:spcBef>
              <a:spcAft>
                <a:spcPts val="0"/>
              </a:spcAft>
              <a:buClr>
                <a:srgbClr val="050505"/>
              </a:buClr>
              <a:buSzPts val="2200"/>
              <a:buFont typeface="Arial"/>
              <a:buChar char="•"/>
            </a:pPr>
            <a:r>
              <a:rPr lang="it-IT" sz="2200">
                <a:solidFill>
                  <a:srgbClr val="050505"/>
                </a:solidFill>
              </a:rPr>
              <a:t>Registrazioni approssimative, incomprensibili e incomplete per ciò che riguarda le terapie somministrate (quantomeno nelle cartelle consegnateci), farmaci che compaiono e scompaiono senza che sia riportato momento e motivo della prescrizione</a:t>
            </a:r>
            <a:endParaRPr sz="2600"/>
          </a:p>
          <a:p>
            <a:pPr marL="342900" lvl="0" indent="-342900" algn="just" rtl="0">
              <a:lnSpc>
                <a:spcPct val="90000"/>
              </a:lnSpc>
              <a:spcBef>
                <a:spcPts val="1000"/>
              </a:spcBef>
              <a:spcAft>
                <a:spcPts val="0"/>
              </a:spcAft>
              <a:buClr>
                <a:srgbClr val="050505"/>
              </a:buClr>
              <a:buSzPts val="2200"/>
              <a:buFont typeface="Arial"/>
              <a:buChar char="•"/>
            </a:pPr>
            <a:r>
              <a:rPr lang="it-IT" sz="2200">
                <a:solidFill>
                  <a:srgbClr val="050505"/>
                </a:solidFill>
              </a:rPr>
              <a:t>Assenza della cartella digitale a dispetto di quanto scritto nell’offerta tecnica</a:t>
            </a:r>
            <a:endParaRPr sz="2600"/>
          </a:p>
          <a:p>
            <a:pPr marL="342900" lvl="0" indent="-342900" algn="just" rtl="0">
              <a:lnSpc>
                <a:spcPct val="90000"/>
              </a:lnSpc>
              <a:spcBef>
                <a:spcPts val="1000"/>
              </a:spcBef>
              <a:spcAft>
                <a:spcPts val="0"/>
              </a:spcAft>
              <a:buClr>
                <a:srgbClr val="050505"/>
              </a:buClr>
              <a:buSzPts val="2200"/>
              <a:buFont typeface="Arial"/>
              <a:buChar char="•"/>
            </a:pPr>
            <a:r>
              <a:rPr lang="it-IT" sz="2200">
                <a:solidFill>
                  <a:srgbClr val="050505"/>
                </a:solidFill>
              </a:rPr>
              <a:t>Ampio uso di psicofarmaci in assenza di prescrizione specialistica con dosi che aumentano di settimana in settimana</a:t>
            </a:r>
            <a:endParaRPr sz="2600"/>
          </a:p>
          <a:p>
            <a:pPr marL="342900" lvl="0" indent="-342900" algn="just" rtl="0">
              <a:lnSpc>
                <a:spcPct val="90000"/>
              </a:lnSpc>
              <a:spcBef>
                <a:spcPts val="1000"/>
              </a:spcBef>
              <a:spcAft>
                <a:spcPts val="0"/>
              </a:spcAft>
              <a:buClr>
                <a:srgbClr val="050505"/>
              </a:buClr>
              <a:buSzPts val="2200"/>
              <a:buFont typeface="Arial"/>
              <a:buChar char="•"/>
            </a:pPr>
            <a:r>
              <a:rPr lang="it-IT" sz="2200">
                <a:solidFill>
                  <a:srgbClr val="050505"/>
                </a:solidFill>
              </a:rPr>
              <a:t>Prescrizioni di approfondimenti diagnostici completamente disattesi</a:t>
            </a:r>
            <a:endParaRPr sz="2600"/>
          </a:p>
          <a:p>
            <a:pPr marL="342900" lvl="0" indent="-342900" algn="just" rtl="0">
              <a:lnSpc>
                <a:spcPct val="90000"/>
              </a:lnSpc>
              <a:spcBef>
                <a:spcPts val="1000"/>
              </a:spcBef>
              <a:spcAft>
                <a:spcPts val="0"/>
              </a:spcAft>
              <a:buClr>
                <a:srgbClr val="050505"/>
              </a:buClr>
              <a:buSzPts val="2200"/>
              <a:buFont typeface="Arial"/>
              <a:buChar char="•"/>
            </a:pPr>
            <a:r>
              <a:rPr lang="it-IT" sz="2200">
                <a:solidFill>
                  <a:srgbClr val="050505"/>
                </a:solidFill>
              </a:rPr>
              <a:t>Insorgenza o aggravio di patologie incompatibili col trattenimento a cui non è seguita revisione di idoneità se non a seguito di intervento legale</a:t>
            </a:r>
            <a:endParaRPr sz="2600"/>
          </a:p>
        </p:txBody>
      </p:sp>
      <p:pic>
        <p:nvPicPr>
          <p:cNvPr id="157" name="Google Shape;157;p12"/>
          <p:cNvPicPr preferRelativeResize="0"/>
          <p:nvPr/>
        </p:nvPicPr>
        <p:blipFill rotWithShape="1">
          <a:blip r:embed="rId3">
            <a:alphaModFix/>
          </a:blip>
          <a:srcRect/>
          <a:stretch/>
        </p:blipFill>
        <p:spPr>
          <a:xfrm>
            <a:off x="195275" y="136525"/>
            <a:ext cx="985838" cy="985838"/>
          </a:xfrm>
          <a:prstGeom prst="rect">
            <a:avLst/>
          </a:prstGeom>
          <a:noFill/>
          <a:ln>
            <a:noFill/>
          </a:ln>
        </p:spPr>
      </p:pic>
      <p:pic>
        <p:nvPicPr>
          <p:cNvPr id="158" name="Google Shape;158;p12"/>
          <p:cNvPicPr preferRelativeResize="0"/>
          <p:nvPr/>
        </p:nvPicPr>
        <p:blipFill rotWithShape="1">
          <a:blip r:embed="rId4">
            <a:alphaModFix/>
          </a:blip>
          <a:srcRect/>
          <a:stretch/>
        </p:blipFill>
        <p:spPr>
          <a:xfrm>
            <a:off x="11124452" y="222491"/>
            <a:ext cx="899871" cy="89987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3"/>
          <p:cNvSpPr txBox="1">
            <a:spLocks noGrp="1"/>
          </p:cNvSpPr>
          <p:nvPr>
            <p:ph type="subTitle" idx="1"/>
          </p:nvPr>
        </p:nvSpPr>
        <p:spPr>
          <a:xfrm>
            <a:off x="1227665" y="580686"/>
            <a:ext cx="9981109" cy="521353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FC000"/>
              </a:buClr>
              <a:buSzPts val="3600"/>
              <a:buNone/>
            </a:pPr>
            <a:r>
              <a:rPr lang="it-IT" sz="3600" b="1">
                <a:solidFill>
                  <a:srgbClr val="FFC000"/>
                </a:solidFill>
              </a:rPr>
              <a:t>IL DIRITTO ALLA SALUTE</a:t>
            </a:r>
            <a:endParaRPr/>
          </a:p>
          <a:p>
            <a:pPr marL="0" lvl="0" indent="0" algn="ctr" rtl="0">
              <a:lnSpc>
                <a:spcPct val="90000"/>
              </a:lnSpc>
              <a:spcBef>
                <a:spcPts val="1000"/>
              </a:spcBef>
              <a:spcAft>
                <a:spcPts val="0"/>
              </a:spcAft>
              <a:buClr>
                <a:schemeClr val="dk1"/>
              </a:buClr>
              <a:buSzPts val="2900"/>
              <a:buNone/>
            </a:pPr>
            <a:r>
              <a:rPr lang="it-IT" sz="2900" b="1"/>
              <a:t>EVIDENZE DALLE CARTELLE: IL GIUDICE DI PACE</a:t>
            </a:r>
            <a:endParaRPr/>
          </a:p>
          <a:p>
            <a:pPr marL="0" lvl="0" indent="0" algn="just" rtl="0">
              <a:lnSpc>
                <a:spcPct val="90000"/>
              </a:lnSpc>
              <a:spcBef>
                <a:spcPts val="1000"/>
              </a:spcBef>
              <a:spcAft>
                <a:spcPts val="0"/>
              </a:spcAft>
              <a:buClr>
                <a:schemeClr val="dk1"/>
              </a:buClr>
              <a:buSzPts val="2000"/>
              <a:buNone/>
            </a:pPr>
            <a:endParaRPr sz="2000" i="1"/>
          </a:p>
          <a:p>
            <a:pPr marL="0" lvl="0" indent="0" algn="just" rtl="0">
              <a:lnSpc>
                <a:spcPct val="90000"/>
              </a:lnSpc>
              <a:spcBef>
                <a:spcPts val="1000"/>
              </a:spcBef>
              <a:spcAft>
                <a:spcPts val="0"/>
              </a:spcAft>
              <a:buClr>
                <a:schemeClr val="dk1"/>
              </a:buClr>
              <a:buSzPts val="2000"/>
              <a:buNone/>
            </a:pPr>
            <a:r>
              <a:rPr lang="it-IT" sz="2000" i="1"/>
              <a:t>“Risulta da tale documento che XXX ha patito più volte attacchi di panico nel corso del periodo di trattenimento... Risulta altresì che costui abbia ricevuto la prescrizione di una terapia farmacologica volta </a:t>
            </a:r>
            <a:r>
              <a:rPr lang="it-IT" sz="2000" i="1" u="sng"/>
              <a:t>a sedare i sintomi </a:t>
            </a:r>
            <a:r>
              <a:rPr lang="it-IT" sz="2000" i="1"/>
              <a:t>di tali attacchi di panico.</a:t>
            </a:r>
            <a:endParaRPr/>
          </a:p>
          <a:p>
            <a:pPr marL="0" lvl="0" indent="0" algn="just" rtl="0">
              <a:lnSpc>
                <a:spcPct val="90000"/>
              </a:lnSpc>
              <a:spcBef>
                <a:spcPts val="1000"/>
              </a:spcBef>
              <a:spcAft>
                <a:spcPts val="0"/>
              </a:spcAft>
              <a:buClr>
                <a:schemeClr val="dk1"/>
              </a:buClr>
              <a:buSzPts val="2000"/>
              <a:buNone/>
            </a:pPr>
            <a:r>
              <a:rPr lang="it-IT" sz="2000" i="1"/>
              <a:t>Dopo il disposto accertamento del 21 dicembre 2022 </a:t>
            </a:r>
            <a:r>
              <a:rPr lang="it-IT" sz="2000" i="1" u="sng"/>
              <a:t>non risulta alcuna significativa annotazione nel diario clinico ...</a:t>
            </a:r>
            <a:endParaRPr/>
          </a:p>
          <a:p>
            <a:pPr marL="0" lvl="0" indent="0" algn="just" rtl="0">
              <a:lnSpc>
                <a:spcPct val="90000"/>
              </a:lnSpc>
              <a:spcBef>
                <a:spcPts val="1000"/>
              </a:spcBef>
              <a:spcAft>
                <a:spcPts val="0"/>
              </a:spcAft>
              <a:buClr>
                <a:schemeClr val="dk1"/>
              </a:buClr>
              <a:buSzPts val="2000"/>
              <a:buNone/>
            </a:pPr>
            <a:r>
              <a:rPr lang="it-IT" sz="2000" i="1"/>
              <a:t>Il trattenimento comporta una compromissione incrementale della salute psicofisica per il sostegno della quale non è offerta alcuna specifica assistenza al di fuori della terapia farmacologica</a:t>
            </a:r>
            <a:endParaRPr/>
          </a:p>
          <a:p>
            <a:pPr marL="0" lvl="0" indent="0" algn="just" rtl="0">
              <a:lnSpc>
                <a:spcPct val="90000"/>
              </a:lnSpc>
              <a:spcBef>
                <a:spcPts val="1000"/>
              </a:spcBef>
              <a:spcAft>
                <a:spcPts val="0"/>
              </a:spcAft>
              <a:buClr>
                <a:schemeClr val="dk1"/>
              </a:buClr>
              <a:buSzPts val="2000"/>
              <a:buNone/>
            </a:pPr>
            <a:endParaRPr sz="2000" b="1" i="1" u="sng"/>
          </a:p>
          <a:p>
            <a:pPr marL="0" lvl="0" indent="0" algn="just" rtl="0">
              <a:lnSpc>
                <a:spcPct val="90000"/>
              </a:lnSpc>
              <a:spcBef>
                <a:spcPts val="1000"/>
              </a:spcBef>
              <a:spcAft>
                <a:spcPts val="0"/>
              </a:spcAft>
              <a:buClr>
                <a:schemeClr val="dk1"/>
              </a:buClr>
              <a:buSzPts val="2800"/>
              <a:buNone/>
            </a:pPr>
            <a:r>
              <a:rPr lang="it-IT" sz="2800" b="1" u="sng"/>
              <a:t>Quel Giudice di Pace ha liberato quel trattenuto grazie a quanto scritto, o meglio, NON scritto, sul diario clinico dell’uomo.</a:t>
            </a:r>
            <a:endParaRPr sz="2800" b="1" u="sng"/>
          </a:p>
        </p:txBody>
      </p:sp>
      <p:pic>
        <p:nvPicPr>
          <p:cNvPr id="164" name="Google Shape;164;p13"/>
          <p:cNvPicPr preferRelativeResize="0"/>
          <p:nvPr/>
        </p:nvPicPr>
        <p:blipFill rotWithShape="1">
          <a:blip r:embed="rId3">
            <a:alphaModFix/>
          </a:blip>
          <a:srcRect/>
          <a:stretch/>
        </p:blipFill>
        <p:spPr>
          <a:xfrm>
            <a:off x="195275" y="136525"/>
            <a:ext cx="985838" cy="985838"/>
          </a:xfrm>
          <a:prstGeom prst="rect">
            <a:avLst/>
          </a:prstGeom>
          <a:noFill/>
          <a:ln>
            <a:noFill/>
          </a:ln>
        </p:spPr>
      </p:pic>
      <p:pic>
        <p:nvPicPr>
          <p:cNvPr id="165" name="Google Shape;165;p13"/>
          <p:cNvPicPr preferRelativeResize="0"/>
          <p:nvPr/>
        </p:nvPicPr>
        <p:blipFill rotWithShape="1">
          <a:blip r:embed="rId4">
            <a:alphaModFix/>
          </a:blip>
          <a:srcRect/>
          <a:stretch/>
        </p:blipFill>
        <p:spPr>
          <a:xfrm>
            <a:off x="11124452" y="222491"/>
            <a:ext cx="899871" cy="89987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4"/>
          <p:cNvSpPr txBox="1">
            <a:spLocks noGrp="1"/>
          </p:cNvSpPr>
          <p:nvPr>
            <p:ph type="subTitle" idx="1"/>
          </p:nvPr>
        </p:nvSpPr>
        <p:spPr>
          <a:xfrm>
            <a:off x="1227665" y="571633"/>
            <a:ext cx="9981109" cy="592875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FC000"/>
              </a:buClr>
              <a:buSzPts val="3600"/>
              <a:buNone/>
            </a:pPr>
            <a:r>
              <a:rPr lang="it-IT" sz="3600" b="1">
                <a:solidFill>
                  <a:srgbClr val="FFC000"/>
                </a:solidFill>
              </a:rPr>
              <a:t>IL DIRITTO ALLA SALUTE</a:t>
            </a:r>
            <a:endParaRPr/>
          </a:p>
          <a:p>
            <a:pPr marL="0" lvl="0" indent="0" algn="ctr" rtl="0">
              <a:lnSpc>
                <a:spcPct val="90000"/>
              </a:lnSpc>
              <a:spcBef>
                <a:spcPts val="1000"/>
              </a:spcBef>
              <a:spcAft>
                <a:spcPts val="0"/>
              </a:spcAft>
              <a:buClr>
                <a:schemeClr val="dk1"/>
              </a:buClr>
              <a:buSzPts val="2900"/>
              <a:buNone/>
            </a:pPr>
            <a:r>
              <a:rPr lang="it-IT" sz="2900" b="1"/>
              <a:t>EVIDENZE DALLE CARTELLE: STATO PSICOFISICO ALTERATO</a:t>
            </a:r>
            <a:endParaRPr sz="2900" b="1"/>
          </a:p>
          <a:p>
            <a:pPr marL="0" lvl="0" indent="0" algn="ctr" rtl="0">
              <a:lnSpc>
                <a:spcPct val="90000"/>
              </a:lnSpc>
              <a:spcBef>
                <a:spcPts val="1000"/>
              </a:spcBef>
              <a:spcAft>
                <a:spcPts val="0"/>
              </a:spcAft>
              <a:buClr>
                <a:schemeClr val="dk1"/>
              </a:buClr>
              <a:buSzPts val="2900"/>
              <a:buNone/>
            </a:pPr>
            <a:endParaRPr sz="2900" b="1"/>
          </a:p>
          <a:p>
            <a:pPr marL="0" lvl="0" indent="0" algn="just" rtl="0">
              <a:lnSpc>
                <a:spcPct val="90000"/>
              </a:lnSpc>
              <a:spcBef>
                <a:spcPts val="1000"/>
              </a:spcBef>
              <a:spcAft>
                <a:spcPts val="0"/>
              </a:spcAft>
              <a:buClr>
                <a:schemeClr val="dk1"/>
              </a:buClr>
              <a:buSzPts val="2000"/>
              <a:buNone/>
            </a:pPr>
            <a:r>
              <a:rPr lang="it-IT" sz="2000"/>
              <a:t>“L’ospite durante la permanenza ha spesso messo in atto comportamenti di tipo bizzarro come fumare le sigarette all’interno delle bottiglie di plastica o indossare il giubbotto invernale anche con temperature elevate. Si è spesso isolato dalle relazioni con gli altri … A volte </a:t>
            </a:r>
            <a:r>
              <a:rPr lang="it-IT" sz="2000" u="sng"/>
              <a:t>il pensiero scivola dal piano della realtà: riferisce di essere stato morso da un serpente velenoso durante la permanenza e che il suo veleno sta circolando nel corpo. Appare rallentato e apatico... È difficile distinguere comportamenti oppositivi-provocatori da una sintomatologia </a:t>
            </a:r>
            <a:r>
              <a:rPr lang="it-IT" sz="2000"/>
              <a:t>francamente psicotica, per cui è stato richiesto l’STP per poter effettuare valutazione psichiatrica. ” </a:t>
            </a:r>
            <a:endParaRPr/>
          </a:p>
          <a:p>
            <a:pPr marL="0" lvl="0" indent="0" algn="just" rtl="0">
              <a:lnSpc>
                <a:spcPct val="90000"/>
              </a:lnSpc>
              <a:spcBef>
                <a:spcPts val="1000"/>
              </a:spcBef>
              <a:spcAft>
                <a:spcPts val="0"/>
              </a:spcAft>
              <a:buClr>
                <a:schemeClr val="dk1"/>
              </a:buClr>
              <a:buSzPts val="2000"/>
              <a:buNone/>
            </a:pPr>
            <a:r>
              <a:rPr lang="it-IT" sz="2000"/>
              <a:t>“Il 5/07/2022, l’uomo viene liberato per valutazione di non idoneità al trattenimento per: stato psicofisico alterato (in cura Ser.D.) stato di malattia acuta: frattura chiusa di due costole scomposta dell’arco posteriore X-XI costa”.</a:t>
            </a:r>
            <a:endParaRPr/>
          </a:p>
          <a:p>
            <a:pPr marL="0" lvl="0" indent="0" algn="just" rtl="0">
              <a:lnSpc>
                <a:spcPct val="90000"/>
              </a:lnSpc>
              <a:spcBef>
                <a:spcPts val="1000"/>
              </a:spcBef>
              <a:spcAft>
                <a:spcPts val="0"/>
              </a:spcAft>
              <a:buClr>
                <a:schemeClr val="dk1"/>
              </a:buClr>
              <a:buSzPts val="2000"/>
              <a:buNone/>
            </a:pPr>
            <a:r>
              <a:rPr lang="it-IT" sz="2000" b="1"/>
              <a:t>Anche lui, come altri, viene  liberato dal CPR dopo essersi fratturato qualche osso. Tutto quello che precede le fratture non ha contato nulla, nascosto agli occhi del difensore e lontano da quelli dei giudici.</a:t>
            </a:r>
            <a:endParaRPr/>
          </a:p>
        </p:txBody>
      </p:sp>
      <p:pic>
        <p:nvPicPr>
          <p:cNvPr id="171" name="Google Shape;171;p14"/>
          <p:cNvPicPr preferRelativeResize="0"/>
          <p:nvPr/>
        </p:nvPicPr>
        <p:blipFill rotWithShape="1">
          <a:blip r:embed="rId3">
            <a:alphaModFix/>
          </a:blip>
          <a:srcRect/>
          <a:stretch/>
        </p:blipFill>
        <p:spPr>
          <a:xfrm>
            <a:off x="195275" y="136525"/>
            <a:ext cx="985838" cy="985838"/>
          </a:xfrm>
          <a:prstGeom prst="rect">
            <a:avLst/>
          </a:prstGeom>
          <a:noFill/>
          <a:ln>
            <a:noFill/>
          </a:ln>
        </p:spPr>
      </p:pic>
      <p:pic>
        <p:nvPicPr>
          <p:cNvPr id="172" name="Google Shape;172;p14"/>
          <p:cNvPicPr preferRelativeResize="0"/>
          <p:nvPr/>
        </p:nvPicPr>
        <p:blipFill rotWithShape="1">
          <a:blip r:embed="rId4">
            <a:alphaModFix/>
          </a:blip>
          <a:srcRect/>
          <a:stretch/>
        </p:blipFill>
        <p:spPr>
          <a:xfrm>
            <a:off x="11124452" y="222491"/>
            <a:ext cx="899871" cy="89987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5"/>
          <p:cNvSpPr txBox="1">
            <a:spLocks noGrp="1"/>
          </p:cNvSpPr>
          <p:nvPr>
            <p:ph type="subTitle" idx="1"/>
          </p:nvPr>
        </p:nvSpPr>
        <p:spPr>
          <a:xfrm>
            <a:off x="1227665" y="571633"/>
            <a:ext cx="9981109" cy="592875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FC000"/>
              </a:buClr>
              <a:buSzPts val="3600"/>
              <a:buNone/>
            </a:pPr>
            <a:r>
              <a:rPr lang="it-IT" sz="3600" b="1">
                <a:solidFill>
                  <a:srgbClr val="FFC000"/>
                </a:solidFill>
              </a:rPr>
              <a:t>IL DIRITTO ALLA SALUTE</a:t>
            </a:r>
            <a:endParaRPr/>
          </a:p>
          <a:p>
            <a:pPr marL="0" lvl="0" indent="0" algn="ctr" rtl="0">
              <a:lnSpc>
                <a:spcPct val="90000"/>
              </a:lnSpc>
              <a:spcBef>
                <a:spcPts val="1000"/>
              </a:spcBef>
              <a:spcAft>
                <a:spcPts val="0"/>
              </a:spcAft>
              <a:buClr>
                <a:schemeClr val="dk1"/>
              </a:buClr>
              <a:buSzPts val="2900"/>
              <a:buNone/>
            </a:pPr>
            <a:r>
              <a:rPr lang="it-IT" sz="2900" b="1"/>
              <a:t>EVIDENZE DALLE CARTELLE: TRA PSICOFARMACI E AUTOLESIONISMO</a:t>
            </a:r>
            <a:endParaRPr/>
          </a:p>
          <a:p>
            <a:pPr marL="285750" lvl="0" indent="-285750" algn="just" rtl="0">
              <a:lnSpc>
                <a:spcPct val="90000"/>
              </a:lnSpc>
              <a:spcBef>
                <a:spcPts val="1000"/>
              </a:spcBef>
              <a:spcAft>
                <a:spcPts val="0"/>
              </a:spcAft>
              <a:buClr>
                <a:schemeClr val="dk1"/>
              </a:buClr>
              <a:buSzPts val="2000"/>
              <a:buFont typeface="Arial"/>
              <a:buChar char="•"/>
            </a:pPr>
            <a:r>
              <a:rPr lang="it-IT" sz="2000"/>
              <a:t>“26/05/22 Si valuta la terapia con psicofarmaci con cui il paziente è arrivato”... ma “il paziente non sembra trarne alcun beneficio. Appare agitato, disforico, aggressivo verso gli altri e sé stesso; si è inferto infatti diversi tagli lungo le braccia e sull’addome. Dichiara di non sentire il proprio corpo, che questo è morto. B.O. chiede aumento della terapia perché vuole stordirsi in quanto non sopporta il trattenimento e minaccia il suicidio.» Gli psicofarmaci vengono quindi aumentati.</a:t>
            </a:r>
            <a:endParaRPr/>
          </a:p>
          <a:p>
            <a:pPr marL="285750" lvl="0" indent="-285750" algn="just" rtl="0">
              <a:lnSpc>
                <a:spcPct val="90000"/>
              </a:lnSpc>
              <a:spcBef>
                <a:spcPts val="1000"/>
              </a:spcBef>
              <a:spcAft>
                <a:spcPts val="0"/>
              </a:spcAft>
              <a:buClr>
                <a:schemeClr val="dk1"/>
              </a:buClr>
              <a:buSzPts val="2000"/>
              <a:buFont typeface="Arial"/>
              <a:buChar char="•"/>
            </a:pPr>
            <a:r>
              <a:rPr lang="it-IT" sz="2000"/>
              <a:t>Il 6 luglio 2022 il trattenuto si trova in pronto soccorso con contusione a dito mano destra, prognosi 5gg</a:t>
            </a:r>
            <a:endParaRPr sz="2000" b="1"/>
          </a:p>
        </p:txBody>
      </p:sp>
      <p:pic>
        <p:nvPicPr>
          <p:cNvPr id="178" name="Google Shape;178;p15"/>
          <p:cNvPicPr preferRelativeResize="0"/>
          <p:nvPr/>
        </p:nvPicPr>
        <p:blipFill rotWithShape="1">
          <a:blip r:embed="rId3">
            <a:alphaModFix/>
          </a:blip>
          <a:srcRect/>
          <a:stretch/>
        </p:blipFill>
        <p:spPr>
          <a:xfrm>
            <a:off x="3084157" y="4512043"/>
            <a:ext cx="6319923" cy="1457607"/>
          </a:xfrm>
          <a:prstGeom prst="rect">
            <a:avLst/>
          </a:prstGeom>
          <a:noFill/>
          <a:ln>
            <a:noFill/>
          </a:ln>
        </p:spPr>
      </p:pic>
      <p:pic>
        <p:nvPicPr>
          <p:cNvPr id="179" name="Google Shape;179;p15"/>
          <p:cNvPicPr preferRelativeResize="0"/>
          <p:nvPr/>
        </p:nvPicPr>
        <p:blipFill rotWithShape="1">
          <a:blip r:embed="rId4">
            <a:alphaModFix/>
          </a:blip>
          <a:srcRect/>
          <a:stretch/>
        </p:blipFill>
        <p:spPr>
          <a:xfrm>
            <a:off x="195275" y="136525"/>
            <a:ext cx="985838" cy="985838"/>
          </a:xfrm>
          <a:prstGeom prst="rect">
            <a:avLst/>
          </a:prstGeom>
          <a:noFill/>
          <a:ln>
            <a:noFill/>
          </a:ln>
        </p:spPr>
      </p:pic>
      <p:pic>
        <p:nvPicPr>
          <p:cNvPr id="180" name="Google Shape;180;p15"/>
          <p:cNvPicPr preferRelativeResize="0"/>
          <p:nvPr/>
        </p:nvPicPr>
        <p:blipFill rotWithShape="1">
          <a:blip r:embed="rId5">
            <a:alphaModFix/>
          </a:blip>
          <a:srcRect/>
          <a:stretch/>
        </p:blipFill>
        <p:spPr>
          <a:xfrm>
            <a:off x="11124452" y="222491"/>
            <a:ext cx="899871" cy="89987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6"/>
          <p:cNvSpPr txBox="1">
            <a:spLocks noGrp="1"/>
          </p:cNvSpPr>
          <p:nvPr>
            <p:ph type="subTitle" idx="1"/>
          </p:nvPr>
        </p:nvSpPr>
        <p:spPr>
          <a:xfrm>
            <a:off x="1227665" y="570271"/>
            <a:ext cx="9981109" cy="4842143"/>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FC000"/>
              </a:buClr>
              <a:buSzPts val="3600"/>
              <a:buNone/>
            </a:pPr>
            <a:r>
              <a:rPr lang="it-IT" sz="3600" b="1">
                <a:solidFill>
                  <a:srgbClr val="FFC000"/>
                </a:solidFill>
              </a:rPr>
              <a:t>IL DIRITTO ALLA SALUTE</a:t>
            </a:r>
            <a:endParaRPr/>
          </a:p>
          <a:p>
            <a:pPr marL="0" lvl="0" indent="0" algn="ctr" rtl="0">
              <a:lnSpc>
                <a:spcPct val="90000"/>
              </a:lnSpc>
              <a:spcBef>
                <a:spcPts val="1000"/>
              </a:spcBef>
              <a:spcAft>
                <a:spcPts val="0"/>
              </a:spcAft>
              <a:buClr>
                <a:schemeClr val="dk1"/>
              </a:buClr>
              <a:buSzPts val="2900"/>
              <a:buNone/>
            </a:pPr>
            <a:r>
              <a:rPr lang="it-IT" sz="2900" b="1"/>
              <a:t>EVIDENZE DALLE CARTELLE: TRA PSICOFARMACI E AUTOLESIONISMO</a:t>
            </a:r>
            <a:endParaRPr sz="2900" b="1"/>
          </a:p>
          <a:p>
            <a:pPr marL="0" lvl="0" indent="0" algn="ctr" rtl="0">
              <a:lnSpc>
                <a:spcPct val="90000"/>
              </a:lnSpc>
              <a:spcBef>
                <a:spcPts val="1000"/>
              </a:spcBef>
              <a:spcAft>
                <a:spcPts val="0"/>
              </a:spcAft>
              <a:buClr>
                <a:schemeClr val="dk1"/>
              </a:buClr>
              <a:buSzPts val="2900"/>
              <a:buNone/>
            </a:pPr>
            <a:endParaRPr sz="2900" b="1"/>
          </a:p>
          <a:p>
            <a:pPr marL="0" lvl="0" indent="0" algn="ctr" rtl="0">
              <a:lnSpc>
                <a:spcPct val="90000"/>
              </a:lnSpc>
              <a:spcBef>
                <a:spcPts val="1000"/>
              </a:spcBef>
              <a:spcAft>
                <a:spcPts val="0"/>
              </a:spcAft>
              <a:buClr>
                <a:schemeClr val="dk1"/>
              </a:buClr>
              <a:buSzPts val="1400"/>
              <a:buNone/>
            </a:pPr>
            <a:endParaRPr sz="1400" b="1"/>
          </a:p>
          <a:p>
            <a:pPr marL="285750" lvl="0" indent="-285750" algn="just" rtl="0">
              <a:lnSpc>
                <a:spcPct val="90000"/>
              </a:lnSpc>
              <a:spcBef>
                <a:spcPts val="1000"/>
              </a:spcBef>
              <a:spcAft>
                <a:spcPts val="0"/>
              </a:spcAft>
              <a:buClr>
                <a:schemeClr val="dk1"/>
              </a:buClr>
              <a:buSzPts val="2700"/>
              <a:buFont typeface="Arial"/>
              <a:buChar char="•"/>
            </a:pPr>
            <a:r>
              <a:rPr lang="it-IT" sz="2700"/>
              <a:t>Trattenuto in </a:t>
            </a:r>
            <a:r>
              <a:rPr lang="it-IT" sz="2700" u="sng"/>
              <a:t>via (“Villa?!”) </a:t>
            </a:r>
            <a:r>
              <a:rPr lang="it-IT" sz="2700"/>
              <a:t>Corelli dal 19 maggio 2022 al 1°agosto 2022. La documentazione clinica inviataci dal CPR non contiene informazioni sulla conclusione del trattenimento. </a:t>
            </a:r>
            <a:endParaRPr sz="3100"/>
          </a:p>
          <a:p>
            <a:pPr marL="285750" lvl="0" indent="-285750" algn="just" rtl="0">
              <a:lnSpc>
                <a:spcPct val="90000"/>
              </a:lnSpc>
              <a:spcBef>
                <a:spcPts val="1000"/>
              </a:spcBef>
              <a:spcAft>
                <a:spcPts val="0"/>
              </a:spcAft>
              <a:buClr>
                <a:schemeClr val="dk1"/>
              </a:buClr>
              <a:buSzPts val="2700"/>
              <a:buFont typeface="Arial"/>
              <a:buChar char="•"/>
            </a:pPr>
            <a:r>
              <a:rPr lang="it-IT" sz="2700"/>
              <a:t>Quindi non è stato liberato a causa dei suoi problemi di salute. E infatti è stato liberato, come tanti altri, per decorrenze dei termini</a:t>
            </a:r>
            <a:endParaRPr sz="3100"/>
          </a:p>
        </p:txBody>
      </p:sp>
      <p:pic>
        <p:nvPicPr>
          <p:cNvPr id="186" name="Google Shape;186;p16"/>
          <p:cNvPicPr preferRelativeResize="0"/>
          <p:nvPr/>
        </p:nvPicPr>
        <p:blipFill rotWithShape="1">
          <a:blip r:embed="rId3">
            <a:alphaModFix/>
          </a:blip>
          <a:srcRect/>
          <a:stretch/>
        </p:blipFill>
        <p:spPr>
          <a:xfrm>
            <a:off x="195275" y="136525"/>
            <a:ext cx="985838" cy="985838"/>
          </a:xfrm>
          <a:prstGeom prst="rect">
            <a:avLst/>
          </a:prstGeom>
          <a:noFill/>
          <a:ln>
            <a:noFill/>
          </a:ln>
        </p:spPr>
      </p:pic>
      <p:pic>
        <p:nvPicPr>
          <p:cNvPr id="187" name="Google Shape;187;p16"/>
          <p:cNvPicPr preferRelativeResize="0"/>
          <p:nvPr/>
        </p:nvPicPr>
        <p:blipFill rotWithShape="1">
          <a:blip r:embed="rId4">
            <a:alphaModFix/>
          </a:blip>
          <a:srcRect/>
          <a:stretch/>
        </p:blipFill>
        <p:spPr>
          <a:xfrm>
            <a:off x="11124452" y="222491"/>
            <a:ext cx="899871" cy="89987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7"/>
          <p:cNvSpPr txBox="1">
            <a:spLocks noGrp="1"/>
          </p:cNvSpPr>
          <p:nvPr>
            <p:ph type="subTitle" idx="1"/>
          </p:nvPr>
        </p:nvSpPr>
        <p:spPr>
          <a:xfrm>
            <a:off x="1227675" y="571624"/>
            <a:ext cx="9981000" cy="4997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FC000"/>
              </a:buClr>
              <a:buSzPts val="3600"/>
              <a:buNone/>
            </a:pPr>
            <a:r>
              <a:rPr lang="it-IT" sz="3600" b="1" dirty="0">
                <a:solidFill>
                  <a:srgbClr val="FFC000"/>
                </a:solidFill>
              </a:rPr>
              <a:t>IL DIRITTO ALLA SALUTE</a:t>
            </a:r>
            <a:endParaRPr dirty="0"/>
          </a:p>
          <a:p>
            <a:pPr marL="0" lvl="0" indent="0" algn="ctr" rtl="0">
              <a:lnSpc>
                <a:spcPct val="90000"/>
              </a:lnSpc>
              <a:spcBef>
                <a:spcPts val="1000"/>
              </a:spcBef>
              <a:spcAft>
                <a:spcPts val="0"/>
              </a:spcAft>
              <a:buClr>
                <a:schemeClr val="dk1"/>
              </a:buClr>
              <a:buSzPts val="2900"/>
              <a:buNone/>
            </a:pPr>
            <a:r>
              <a:rPr lang="it-IT" sz="2900" b="1" dirty="0"/>
              <a:t>EVIDENZE DALLE CARTELLE: UNA LUNGA LISTA</a:t>
            </a:r>
            <a:endParaRPr dirty="0"/>
          </a:p>
          <a:p>
            <a:pPr marL="0" lvl="0" indent="0" algn="ctr" rtl="0">
              <a:lnSpc>
                <a:spcPct val="90000"/>
              </a:lnSpc>
              <a:spcBef>
                <a:spcPts val="1000"/>
              </a:spcBef>
              <a:spcAft>
                <a:spcPts val="0"/>
              </a:spcAft>
              <a:buClr>
                <a:schemeClr val="dk1"/>
              </a:buClr>
              <a:buSzPts val="2900"/>
              <a:buNone/>
            </a:pPr>
            <a:endParaRPr sz="2900" b="1" dirty="0"/>
          </a:p>
          <a:p>
            <a:pPr marL="285750" lvl="0" indent="-285750" algn="just" rtl="0">
              <a:lnSpc>
                <a:spcPct val="90000"/>
              </a:lnSpc>
              <a:spcBef>
                <a:spcPts val="1000"/>
              </a:spcBef>
              <a:spcAft>
                <a:spcPts val="0"/>
              </a:spcAft>
              <a:buClr>
                <a:schemeClr val="dk1"/>
              </a:buClr>
              <a:buSzPts val="2400"/>
              <a:buFont typeface="Arial"/>
              <a:buChar char="•"/>
            </a:pPr>
            <a:r>
              <a:rPr lang="it-IT" b="1" dirty="0"/>
              <a:t>J.S.</a:t>
            </a:r>
            <a:r>
              <a:rPr lang="it-IT" dirty="0"/>
              <a:t> Evidenti disturbi cognitivi. IDONEO AL CPR</a:t>
            </a:r>
            <a:endParaRPr sz="2800" dirty="0"/>
          </a:p>
          <a:p>
            <a:pPr marL="285750" lvl="0" indent="-285750" algn="just" rtl="0">
              <a:lnSpc>
                <a:spcPct val="90000"/>
              </a:lnSpc>
              <a:spcBef>
                <a:spcPts val="1000"/>
              </a:spcBef>
              <a:spcAft>
                <a:spcPts val="0"/>
              </a:spcAft>
              <a:buClr>
                <a:schemeClr val="dk1"/>
              </a:buClr>
              <a:buSzPts val="2400"/>
              <a:buFont typeface="Arial"/>
              <a:buChar char="•"/>
            </a:pPr>
            <a:r>
              <a:rPr lang="it-IT" b="1" dirty="0"/>
              <a:t>J.M.</a:t>
            </a:r>
            <a:r>
              <a:rPr lang="it-IT" dirty="0"/>
              <a:t> Tumore cerebrale: IDONEO AL CPR</a:t>
            </a:r>
            <a:endParaRPr sz="2800" dirty="0"/>
          </a:p>
          <a:p>
            <a:pPr marL="285750" lvl="0" indent="-285750" algn="just" rtl="0">
              <a:lnSpc>
                <a:spcPct val="90000"/>
              </a:lnSpc>
              <a:spcBef>
                <a:spcPts val="1000"/>
              </a:spcBef>
              <a:spcAft>
                <a:spcPts val="0"/>
              </a:spcAft>
              <a:buClr>
                <a:schemeClr val="dk1"/>
              </a:buClr>
              <a:buSzPts val="2400"/>
              <a:buFont typeface="Arial"/>
              <a:buChar char="•"/>
            </a:pPr>
            <a:r>
              <a:rPr lang="it-IT" b="1" dirty="0"/>
              <a:t>B.M.</a:t>
            </a:r>
            <a:r>
              <a:rPr lang="it-IT" dirty="0"/>
              <a:t> Patologie psichiatriche: I</a:t>
            </a:r>
            <a:r>
              <a:rPr lang="it-IT" dirty="0">
                <a:solidFill>
                  <a:srgbClr val="000000"/>
                </a:solidFill>
              </a:rPr>
              <a:t>DONEO AL CPR</a:t>
            </a:r>
            <a:endParaRPr sz="2800" dirty="0"/>
          </a:p>
          <a:p>
            <a:pPr marL="285750" lvl="0" indent="-285750" algn="l" rtl="0">
              <a:lnSpc>
                <a:spcPct val="90000"/>
              </a:lnSpc>
              <a:spcBef>
                <a:spcPts val="1000"/>
              </a:spcBef>
              <a:spcAft>
                <a:spcPts val="0"/>
              </a:spcAft>
              <a:buClr>
                <a:schemeClr val="dk1"/>
              </a:buClr>
              <a:buSzPts val="2000"/>
              <a:buFont typeface="Arial"/>
              <a:buChar char="•"/>
            </a:pPr>
            <a:r>
              <a:rPr lang="it-IT" b="1" dirty="0"/>
              <a:t>D.D.</a:t>
            </a:r>
            <a:r>
              <a:rPr lang="it-IT" dirty="0"/>
              <a:t> Epilessia: I</a:t>
            </a:r>
            <a:r>
              <a:rPr lang="it-IT" dirty="0">
                <a:solidFill>
                  <a:srgbClr val="000000"/>
                </a:solidFill>
              </a:rPr>
              <a:t>DONEO AL CPR </a:t>
            </a:r>
          </a:p>
          <a:p>
            <a:pPr marL="285750" lvl="0" indent="-285750" algn="l" rtl="0">
              <a:lnSpc>
                <a:spcPct val="90000"/>
              </a:lnSpc>
              <a:spcBef>
                <a:spcPts val="1000"/>
              </a:spcBef>
              <a:spcAft>
                <a:spcPts val="0"/>
              </a:spcAft>
              <a:buClr>
                <a:schemeClr val="dk1"/>
              </a:buClr>
              <a:buSzPts val="2000"/>
              <a:buFont typeface="Arial"/>
              <a:buChar char="•"/>
            </a:pPr>
            <a:r>
              <a:rPr lang="it-IT" b="1" dirty="0">
                <a:solidFill>
                  <a:srgbClr val="000000"/>
                </a:solidFill>
              </a:rPr>
              <a:t>B.A.</a:t>
            </a:r>
            <a:r>
              <a:rPr lang="it-IT" dirty="0">
                <a:solidFill>
                  <a:srgbClr val="000000"/>
                </a:solidFill>
              </a:rPr>
              <a:t> Patologia cardiaca: IDONEO AL CPR</a:t>
            </a:r>
            <a:endParaRPr sz="2800" dirty="0"/>
          </a:p>
          <a:p>
            <a:pPr marL="285750" lvl="0" indent="-285750" algn="just" rtl="0">
              <a:lnSpc>
                <a:spcPct val="90000"/>
              </a:lnSpc>
              <a:spcBef>
                <a:spcPts val="1000"/>
              </a:spcBef>
              <a:spcAft>
                <a:spcPts val="0"/>
              </a:spcAft>
              <a:buClr>
                <a:srgbClr val="000000"/>
              </a:buClr>
              <a:buSzPts val="2400"/>
              <a:buFont typeface="Arial"/>
              <a:buChar char="•"/>
            </a:pPr>
            <a:r>
              <a:rPr lang="it-IT" b="1" dirty="0">
                <a:solidFill>
                  <a:srgbClr val="000000"/>
                </a:solidFill>
              </a:rPr>
              <a:t>M.C.</a:t>
            </a:r>
            <a:r>
              <a:rPr lang="it-IT" dirty="0">
                <a:solidFill>
                  <a:srgbClr val="000000"/>
                </a:solidFill>
              </a:rPr>
              <a:t> Incompatibilità ambientale per orientamento sessuale : IDONEO AL CPR</a:t>
            </a:r>
            <a:endParaRPr sz="2800" dirty="0"/>
          </a:p>
        </p:txBody>
      </p:sp>
      <p:pic>
        <p:nvPicPr>
          <p:cNvPr id="193" name="Google Shape;193;p17"/>
          <p:cNvPicPr preferRelativeResize="0"/>
          <p:nvPr/>
        </p:nvPicPr>
        <p:blipFill rotWithShape="1">
          <a:blip r:embed="rId3">
            <a:alphaModFix/>
          </a:blip>
          <a:srcRect/>
          <a:stretch/>
        </p:blipFill>
        <p:spPr>
          <a:xfrm>
            <a:off x="195275" y="136525"/>
            <a:ext cx="985838" cy="985838"/>
          </a:xfrm>
          <a:prstGeom prst="rect">
            <a:avLst/>
          </a:prstGeom>
          <a:noFill/>
          <a:ln>
            <a:noFill/>
          </a:ln>
        </p:spPr>
      </p:pic>
      <p:pic>
        <p:nvPicPr>
          <p:cNvPr id="194" name="Google Shape;194;p17"/>
          <p:cNvPicPr preferRelativeResize="0"/>
          <p:nvPr/>
        </p:nvPicPr>
        <p:blipFill rotWithShape="1">
          <a:blip r:embed="rId4">
            <a:alphaModFix/>
          </a:blip>
          <a:srcRect/>
          <a:stretch/>
        </p:blipFill>
        <p:spPr>
          <a:xfrm>
            <a:off x="11124452" y="222491"/>
            <a:ext cx="899871" cy="89987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8"/>
          <p:cNvSpPr txBox="1">
            <a:spLocks noGrp="1"/>
          </p:cNvSpPr>
          <p:nvPr>
            <p:ph type="subTitle" idx="1"/>
          </p:nvPr>
        </p:nvSpPr>
        <p:spPr>
          <a:xfrm>
            <a:off x="1227675" y="571623"/>
            <a:ext cx="9981000" cy="5445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FC000"/>
              </a:buClr>
              <a:buSzPts val="3600"/>
              <a:buNone/>
            </a:pPr>
            <a:r>
              <a:rPr lang="it-IT" sz="3600" b="1">
                <a:solidFill>
                  <a:srgbClr val="FFC000"/>
                </a:solidFill>
              </a:rPr>
              <a:t>GLI STRANI TOUR DEI CPR</a:t>
            </a:r>
            <a:endParaRPr/>
          </a:p>
          <a:p>
            <a:pPr marL="0" lvl="0" indent="0" algn="ctr" rtl="0">
              <a:lnSpc>
                <a:spcPct val="90000"/>
              </a:lnSpc>
              <a:spcBef>
                <a:spcPts val="1000"/>
              </a:spcBef>
              <a:spcAft>
                <a:spcPts val="0"/>
              </a:spcAft>
              <a:buClr>
                <a:schemeClr val="dk1"/>
              </a:buClr>
              <a:buSzPts val="2900"/>
              <a:buNone/>
            </a:pPr>
            <a:endParaRPr sz="2900" b="1"/>
          </a:p>
          <a:p>
            <a:pPr marL="0" lvl="0" indent="0" algn="ctr" rtl="0">
              <a:lnSpc>
                <a:spcPct val="90000"/>
              </a:lnSpc>
              <a:spcBef>
                <a:spcPts val="1000"/>
              </a:spcBef>
              <a:spcAft>
                <a:spcPts val="0"/>
              </a:spcAft>
              <a:buClr>
                <a:schemeClr val="dk1"/>
              </a:buClr>
              <a:buSzPts val="2400"/>
              <a:buNone/>
            </a:pPr>
            <a:r>
              <a:rPr lang="it-IT" sz="2600" b="1"/>
              <a:t>I CPR sono luoghi di trattenimento del cittadino straniero in attesa di esecuzione di provvedimenti di espulsione</a:t>
            </a:r>
            <a:br>
              <a:rPr lang="it-IT" sz="2600"/>
            </a:br>
            <a:r>
              <a:rPr lang="it-IT" sz="2600"/>
              <a:t> (art. 14, D. Lgs. 286/1998, o Testo Unico Immigrazione).</a:t>
            </a:r>
            <a:endParaRPr sz="2600"/>
          </a:p>
          <a:p>
            <a:pPr marL="0" lvl="0" indent="0" algn="ctr" rtl="0">
              <a:lnSpc>
                <a:spcPct val="90000"/>
              </a:lnSpc>
              <a:spcBef>
                <a:spcPts val="1000"/>
              </a:spcBef>
              <a:spcAft>
                <a:spcPts val="0"/>
              </a:spcAft>
              <a:buClr>
                <a:schemeClr val="dk1"/>
              </a:buClr>
              <a:buSzPts val="2400"/>
              <a:buNone/>
            </a:pPr>
            <a:endParaRPr sz="2600"/>
          </a:p>
          <a:p>
            <a:pPr marL="0" lvl="0" indent="0" algn="ctr" rtl="0">
              <a:lnSpc>
                <a:spcPct val="90000"/>
              </a:lnSpc>
              <a:spcBef>
                <a:spcPts val="1000"/>
              </a:spcBef>
              <a:spcAft>
                <a:spcPts val="0"/>
              </a:spcAft>
              <a:buClr>
                <a:srgbClr val="7030A0"/>
              </a:buClr>
              <a:buSzPts val="2400"/>
              <a:buNone/>
            </a:pPr>
            <a:r>
              <a:rPr lang="it-IT" sz="2600" b="1">
                <a:solidFill>
                  <a:srgbClr val="7030A0"/>
                </a:solidFill>
              </a:rPr>
              <a:t>Come si spiegano i diversi tour di persone evidentemente non rimpatriabili?</a:t>
            </a:r>
            <a:endParaRPr sz="2600"/>
          </a:p>
          <a:p>
            <a:pPr marL="0" lvl="0" indent="0" algn="ctr" rtl="0">
              <a:lnSpc>
                <a:spcPct val="90000"/>
              </a:lnSpc>
              <a:spcBef>
                <a:spcPts val="1000"/>
              </a:spcBef>
              <a:spcAft>
                <a:spcPts val="0"/>
              </a:spcAft>
              <a:buClr>
                <a:schemeClr val="dk1"/>
              </a:buClr>
              <a:buSzPts val="2400"/>
              <a:buNone/>
            </a:pPr>
            <a:endParaRPr sz="2600"/>
          </a:p>
          <a:p>
            <a:pPr marL="0" lvl="0" indent="0" algn="ctr" rtl="0">
              <a:lnSpc>
                <a:spcPct val="90000"/>
              </a:lnSpc>
              <a:spcBef>
                <a:spcPts val="1000"/>
              </a:spcBef>
              <a:spcAft>
                <a:spcPts val="0"/>
              </a:spcAft>
              <a:buClr>
                <a:schemeClr val="dk1"/>
              </a:buClr>
              <a:buSzPts val="2400"/>
              <a:buNone/>
            </a:pPr>
            <a:r>
              <a:rPr lang="it-IT" sz="2600"/>
              <a:t>Il Naga ne ha tracciati 8.</a:t>
            </a:r>
            <a:endParaRPr sz="2600"/>
          </a:p>
          <a:p>
            <a:pPr marL="0" lvl="0" indent="0" algn="ctr" rtl="0">
              <a:lnSpc>
                <a:spcPct val="90000"/>
              </a:lnSpc>
              <a:spcBef>
                <a:spcPts val="1000"/>
              </a:spcBef>
              <a:spcAft>
                <a:spcPts val="0"/>
              </a:spcAft>
              <a:buClr>
                <a:schemeClr val="dk1"/>
              </a:buClr>
              <a:buSzPts val="2400"/>
              <a:buNone/>
            </a:pPr>
            <a:r>
              <a:rPr lang="it-IT" sz="2600"/>
              <a:t>Tra di loro c’è </a:t>
            </a:r>
            <a:r>
              <a:rPr lang="it-IT" sz="2600" b="1"/>
              <a:t>H.B</a:t>
            </a:r>
            <a:endParaRPr sz="2600"/>
          </a:p>
        </p:txBody>
      </p:sp>
      <p:pic>
        <p:nvPicPr>
          <p:cNvPr id="200" name="Google Shape;200;p18"/>
          <p:cNvPicPr preferRelativeResize="0"/>
          <p:nvPr/>
        </p:nvPicPr>
        <p:blipFill rotWithShape="1">
          <a:blip r:embed="rId3">
            <a:alphaModFix/>
          </a:blip>
          <a:srcRect/>
          <a:stretch/>
        </p:blipFill>
        <p:spPr>
          <a:xfrm>
            <a:off x="195275" y="136525"/>
            <a:ext cx="985838" cy="985838"/>
          </a:xfrm>
          <a:prstGeom prst="rect">
            <a:avLst/>
          </a:prstGeom>
          <a:noFill/>
          <a:ln>
            <a:noFill/>
          </a:ln>
        </p:spPr>
      </p:pic>
      <p:pic>
        <p:nvPicPr>
          <p:cNvPr id="201" name="Google Shape;201;p18"/>
          <p:cNvPicPr preferRelativeResize="0"/>
          <p:nvPr/>
        </p:nvPicPr>
        <p:blipFill rotWithShape="1">
          <a:blip r:embed="rId4">
            <a:alphaModFix/>
          </a:blip>
          <a:srcRect/>
          <a:stretch/>
        </p:blipFill>
        <p:spPr>
          <a:xfrm>
            <a:off x="11124452" y="222491"/>
            <a:ext cx="899871" cy="89987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9"/>
          <p:cNvSpPr txBox="1">
            <a:spLocks noGrp="1"/>
          </p:cNvSpPr>
          <p:nvPr>
            <p:ph type="subTitle" idx="1"/>
          </p:nvPr>
        </p:nvSpPr>
        <p:spPr>
          <a:xfrm>
            <a:off x="474825" y="463475"/>
            <a:ext cx="11375700" cy="65301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FC000"/>
              </a:buClr>
              <a:buSzPts val="3600"/>
              <a:buNone/>
            </a:pPr>
            <a:r>
              <a:rPr lang="it-IT" sz="3600" b="1">
                <a:solidFill>
                  <a:srgbClr val="FFC000"/>
                </a:solidFill>
              </a:rPr>
              <a:t>GLI STRANI TOUR DEL CPR: H.B.</a:t>
            </a:r>
            <a:endParaRPr/>
          </a:p>
          <a:p>
            <a:pPr marL="285750" lvl="0" indent="-279400" algn="just" rtl="0">
              <a:lnSpc>
                <a:spcPct val="77777"/>
              </a:lnSpc>
              <a:spcBef>
                <a:spcPts val="1000"/>
              </a:spcBef>
              <a:spcAft>
                <a:spcPts val="0"/>
              </a:spcAft>
              <a:buClr>
                <a:schemeClr val="dk1"/>
              </a:buClr>
              <a:buSzPts val="1700"/>
              <a:buFont typeface="Arial"/>
              <a:buChar char="•"/>
            </a:pPr>
            <a:r>
              <a:rPr lang="it-IT" sz="1700"/>
              <a:t>18 anni fa, arriva in Italia a 14 anni</a:t>
            </a:r>
            <a:endParaRPr sz="2300"/>
          </a:p>
          <a:p>
            <a:pPr marL="285750" lvl="0" indent="-279400" algn="just" rtl="0">
              <a:lnSpc>
                <a:spcPct val="77777"/>
              </a:lnSpc>
              <a:spcBef>
                <a:spcPts val="1000"/>
              </a:spcBef>
              <a:spcAft>
                <a:spcPts val="0"/>
              </a:spcAft>
              <a:buClr>
                <a:schemeClr val="dk1"/>
              </a:buClr>
              <a:buSzPts val="1700"/>
              <a:buFont typeface="Arial"/>
              <a:buChar char="•"/>
            </a:pPr>
            <a:r>
              <a:rPr lang="it-IT" sz="1700"/>
              <a:t>Non risulta all’anagrafe tunisina quindi non è rimpatriabile.</a:t>
            </a:r>
            <a:endParaRPr sz="2300"/>
          </a:p>
          <a:p>
            <a:pPr marL="285750" lvl="0" indent="-279400" algn="just" rtl="0">
              <a:lnSpc>
                <a:spcPct val="77777"/>
              </a:lnSpc>
              <a:spcBef>
                <a:spcPts val="1000"/>
              </a:spcBef>
              <a:spcAft>
                <a:spcPts val="0"/>
              </a:spcAft>
              <a:buClr>
                <a:schemeClr val="dk1"/>
              </a:buClr>
              <a:buSzPts val="1700"/>
              <a:buFont typeface="Arial"/>
              <a:buChar char="•"/>
            </a:pPr>
            <a:r>
              <a:rPr lang="it-IT" sz="1700"/>
              <a:t>Trattenuto a: Bologna, Milano, Roma e Gradisca d’Isonzo.</a:t>
            </a:r>
            <a:endParaRPr sz="2300"/>
          </a:p>
          <a:p>
            <a:pPr marL="285750" lvl="0" indent="-279400" algn="just" rtl="0">
              <a:lnSpc>
                <a:spcPct val="77777"/>
              </a:lnSpc>
              <a:spcBef>
                <a:spcPts val="1000"/>
              </a:spcBef>
              <a:spcAft>
                <a:spcPts val="0"/>
              </a:spcAft>
              <a:buClr>
                <a:schemeClr val="dk1"/>
              </a:buClr>
              <a:buSzPts val="1700"/>
              <a:buFont typeface="Arial"/>
              <a:buChar char="•"/>
            </a:pPr>
            <a:r>
              <a:rPr lang="it-IT" sz="1700"/>
              <a:t>A Milano sale sul tetto per protesta per mancata comunicazione col suo «avvocato» (one shot).</a:t>
            </a:r>
            <a:endParaRPr sz="2300"/>
          </a:p>
          <a:p>
            <a:pPr marL="285750" lvl="0" indent="-279400" algn="just" rtl="0">
              <a:lnSpc>
                <a:spcPct val="77777"/>
              </a:lnSpc>
              <a:spcBef>
                <a:spcPts val="1000"/>
              </a:spcBef>
              <a:spcAft>
                <a:spcPts val="0"/>
              </a:spcAft>
              <a:buClr>
                <a:schemeClr val="dk1"/>
              </a:buClr>
              <a:buSzPts val="1700"/>
              <a:buFont typeface="Arial"/>
              <a:buChar char="•"/>
            </a:pPr>
            <a:r>
              <a:rPr lang="it-IT" sz="1700"/>
              <a:t>La polizia lo induce a scendere e 6-7 agenti in tenuta antisommossa lo manganellano.</a:t>
            </a:r>
            <a:endParaRPr sz="2300"/>
          </a:p>
          <a:p>
            <a:pPr marL="285750" lvl="0" indent="-279400" algn="just" rtl="0">
              <a:lnSpc>
                <a:spcPct val="94444"/>
              </a:lnSpc>
              <a:spcBef>
                <a:spcPts val="1000"/>
              </a:spcBef>
              <a:spcAft>
                <a:spcPts val="0"/>
              </a:spcAft>
              <a:buClr>
                <a:schemeClr val="dk1"/>
              </a:buClr>
              <a:buSzPts val="1700"/>
              <a:buFont typeface="Arial"/>
              <a:buChar char="•"/>
            </a:pPr>
            <a:r>
              <a:rPr lang="it-IT" sz="1700"/>
              <a:t>Cade a terra, si offusca la vista, perde coscienza e perde liquido da un orecchio durante la notte. In infermeria lo medicano in modo sommario.</a:t>
            </a:r>
            <a:endParaRPr sz="2300"/>
          </a:p>
          <a:p>
            <a:pPr marL="285750" lvl="0" indent="-279400" algn="just" rtl="0">
              <a:lnSpc>
                <a:spcPct val="94444"/>
              </a:lnSpc>
              <a:spcBef>
                <a:spcPts val="1000"/>
              </a:spcBef>
              <a:spcAft>
                <a:spcPts val="0"/>
              </a:spcAft>
              <a:buClr>
                <a:schemeClr val="dk1"/>
              </a:buClr>
              <a:buSzPts val="1700"/>
              <a:buFont typeface="Arial"/>
              <a:buChar char="•"/>
            </a:pPr>
            <a:r>
              <a:rPr lang="it-IT" sz="1700"/>
              <a:t>Tenta di tornare in infermeria ma la polizia gli opera, dice, una torsione violenta della mano destra.</a:t>
            </a:r>
            <a:endParaRPr sz="2300"/>
          </a:p>
          <a:p>
            <a:pPr marL="285750" lvl="0" indent="-279400" algn="just" rtl="0">
              <a:lnSpc>
                <a:spcPct val="77777"/>
              </a:lnSpc>
              <a:spcBef>
                <a:spcPts val="1000"/>
              </a:spcBef>
              <a:spcAft>
                <a:spcPts val="0"/>
              </a:spcAft>
              <a:buClr>
                <a:schemeClr val="dk1"/>
              </a:buClr>
              <a:buSzPts val="1700"/>
              <a:buFont typeface="Arial"/>
              <a:buChar char="•"/>
            </a:pPr>
            <a:r>
              <a:rPr lang="it-IT" sz="1700"/>
              <a:t>Il giorno dopo viene trasferito, in manette, al CPR  Roma!</a:t>
            </a:r>
            <a:endParaRPr sz="2300"/>
          </a:p>
          <a:p>
            <a:pPr marL="285750" lvl="0" indent="-279400" algn="just" rtl="0">
              <a:lnSpc>
                <a:spcPct val="77777"/>
              </a:lnSpc>
              <a:spcBef>
                <a:spcPts val="1000"/>
              </a:spcBef>
              <a:spcAft>
                <a:spcPts val="0"/>
              </a:spcAft>
              <a:buClr>
                <a:schemeClr val="dk1"/>
              </a:buClr>
              <a:buSzPts val="1700"/>
              <a:buFont typeface="Arial"/>
              <a:buChar char="•"/>
            </a:pPr>
            <a:r>
              <a:rPr lang="it-IT" sz="1700"/>
              <a:t>I medici del CPR di Roma lo mandano al Pronto Soccorso, due volte.</a:t>
            </a:r>
            <a:endParaRPr sz="2300"/>
          </a:p>
          <a:p>
            <a:pPr marL="285750" lvl="0" indent="-279400" algn="just" rtl="0">
              <a:lnSpc>
                <a:spcPct val="94444"/>
              </a:lnSpc>
              <a:spcBef>
                <a:spcPts val="1000"/>
              </a:spcBef>
              <a:spcAft>
                <a:spcPts val="0"/>
              </a:spcAft>
              <a:buClr>
                <a:schemeClr val="dk1"/>
              </a:buClr>
              <a:buSzPts val="1700"/>
              <a:buFont typeface="Arial"/>
              <a:buChar char="•"/>
            </a:pPr>
            <a:r>
              <a:rPr lang="it-IT" sz="1700"/>
              <a:t>La seconda volta l’invio è richiesto da un’avvocata attivista, avvisata dal Naga, e gli diagnosticano </a:t>
            </a:r>
            <a:r>
              <a:rPr lang="it-IT" sz="1700" u="sng"/>
              <a:t>frattura del metacarpo.</a:t>
            </a:r>
            <a:endParaRPr sz="2300"/>
          </a:p>
          <a:p>
            <a:pPr marL="285750" lvl="0" indent="-279400" algn="just" rtl="0">
              <a:lnSpc>
                <a:spcPct val="77777"/>
              </a:lnSpc>
              <a:spcBef>
                <a:spcPts val="1000"/>
              </a:spcBef>
              <a:spcAft>
                <a:spcPts val="0"/>
              </a:spcAft>
              <a:buClr>
                <a:schemeClr val="dk1"/>
              </a:buClr>
              <a:buSzPts val="1700"/>
              <a:buFont typeface="Arial"/>
              <a:buChar char="•"/>
            </a:pPr>
            <a:r>
              <a:rPr lang="it-IT" sz="1700"/>
              <a:t>Ingessato e rilasciato dal CPR passa la notte in stazione a Roma, dove viene aggredito.</a:t>
            </a:r>
            <a:endParaRPr sz="2300"/>
          </a:p>
          <a:p>
            <a:pPr marL="285750" lvl="0" indent="-279400" algn="just" rtl="0">
              <a:lnSpc>
                <a:spcPct val="77777"/>
              </a:lnSpc>
              <a:spcBef>
                <a:spcPts val="1000"/>
              </a:spcBef>
              <a:spcAft>
                <a:spcPts val="0"/>
              </a:spcAft>
              <a:buClr>
                <a:schemeClr val="dk1"/>
              </a:buClr>
              <a:buSzPts val="1700"/>
              <a:buFont typeface="Arial"/>
              <a:buChar char="•"/>
            </a:pPr>
            <a:r>
              <a:rPr lang="it-IT" sz="1700"/>
              <a:t>Va a Bologna e tenta di richiedere asilo, ma la questura lo respinge.</a:t>
            </a:r>
            <a:endParaRPr sz="1700"/>
          </a:p>
          <a:p>
            <a:pPr marL="285750" lvl="0" indent="-279400" algn="just" rtl="0">
              <a:lnSpc>
                <a:spcPct val="77777"/>
              </a:lnSpc>
              <a:spcBef>
                <a:spcPts val="1000"/>
              </a:spcBef>
              <a:spcAft>
                <a:spcPts val="0"/>
              </a:spcAft>
              <a:buClr>
                <a:schemeClr val="dk1"/>
              </a:buClr>
              <a:buSzPts val="1700"/>
              <a:buFont typeface="Arial"/>
              <a:buChar char="•"/>
            </a:pPr>
            <a:r>
              <a:rPr lang="it-IT" sz="1700"/>
              <a:t>Una settimana dopo, lo portano al CPR di Gradisca d’Isonzo con tanto di ingessatura!</a:t>
            </a:r>
            <a:endParaRPr sz="2300"/>
          </a:p>
          <a:p>
            <a:pPr marL="285750" lvl="0" indent="-279400" algn="just" rtl="0">
              <a:lnSpc>
                <a:spcPct val="77777"/>
              </a:lnSpc>
              <a:spcBef>
                <a:spcPts val="1000"/>
              </a:spcBef>
              <a:spcAft>
                <a:spcPts val="0"/>
              </a:spcAft>
              <a:buClr>
                <a:schemeClr val="dk1"/>
              </a:buClr>
              <a:buSzPts val="1700"/>
              <a:buFont typeface="Arial"/>
              <a:buChar char="•"/>
            </a:pPr>
            <a:r>
              <a:rPr lang="it-IT" sz="1700"/>
              <a:t>Dopo settimane l’avvocata riesce a liberarlo.</a:t>
            </a:r>
            <a:endParaRPr sz="2300"/>
          </a:p>
          <a:p>
            <a:pPr marL="0" lvl="0" indent="0" algn="just" rtl="0">
              <a:lnSpc>
                <a:spcPct val="88888"/>
              </a:lnSpc>
              <a:spcBef>
                <a:spcPts val="1000"/>
              </a:spcBef>
              <a:spcAft>
                <a:spcPts val="0"/>
              </a:spcAft>
              <a:buClr>
                <a:schemeClr val="dk1"/>
              </a:buClr>
              <a:buSzPts val="1800"/>
              <a:buNone/>
            </a:pPr>
            <a:r>
              <a:rPr lang="it-IT" sz="1700"/>
              <a:t>I fatti qui descritti hanno formato oggetto di una denuncia - per tortura, lesioni, omissione di soccorso e falso - nei confronti di agenti, direttore e medico del CPR di Milano e Roma, a vario titolo. Di lui hanno già scritto la Rete Mai più Lager - No ai CPR e il quotidiano “Avvenire”.</a:t>
            </a:r>
            <a:endParaRPr sz="1700" b="1"/>
          </a:p>
        </p:txBody>
      </p:sp>
      <p:pic>
        <p:nvPicPr>
          <p:cNvPr id="207" name="Google Shape;207;p19"/>
          <p:cNvPicPr preferRelativeResize="0"/>
          <p:nvPr/>
        </p:nvPicPr>
        <p:blipFill rotWithShape="1">
          <a:blip r:embed="rId3">
            <a:alphaModFix/>
          </a:blip>
          <a:srcRect/>
          <a:stretch/>
        </p:blipFill>
        <p:spPr>
          <a:xfrm>
            <a:off x="195275" y="136525"/>
            <a:ext cx="985838" cy="985838"/>
          </a:xfrm>
          <a:prstGeom prst="rect">
            <a:avLst/>
          </a:prstGeom>
          <a:noFill/>
          <a:ln>
            <a:noFill/>
          </a:ln>
        </p:spPr>
      </p:pic>
      <p:pic>
        <p:nvPicPr>
          <p:cNvPr id="208" name="Google Shape;208;p19"/>
          <p:cNvPicPr preferRelativeResize="0"/>
          <p:nvPr/>
        </p:nvPicPr>
        <p:blipFill rotWithShape="1">
          <a:blip r:embed="rId4">
            <a:alphaModFix/>
          </a:blip>
          <a:srcRect/>
          <a:stretch/>
        </p:blipFill>
        <p:spPr>
          <a:xfrm>
            <a:off x="11124452" y="222491"/>
            <a:ext cx="899871" cy="89987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0"/>
          <p:cNvSpPr txBox="1">
            <a:spLocks noGrp="1"/>
          </p:cNvSpPr>
          <p:nvPr>
            <p:ph type="subTitle" idx="1"/>
          </p:nvPr>
        </p:nvSpPr>
        <p:spPr>
          <a:xfrm>
            <a:off x="1227675" y="571620"/>
            <a:ext cx="9981000" cy="45498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FC000"/>
              </a:buClr>
              <a:buSzPts val="3600"/>
              <a:buNone/>
            </a:pPr>
            <a:r>
              <a:rPr lang="it-IT" sz="3600" b="1">
                <a:solidFill>
                  <a:srgbClr val="FFC000"/>
                </a:solidFill>
              </a:rPr>
              <a:t>SEGNALAZIONI DI TRATTAMENTI LESIVI DELLA PERSONA</a:t>
            </a:r>
            <a:endParaRPr/>
          </a:p>
          <a:p>
            <a:pPr marL="285750" lvl="0" indent="-285750" algn="l" rtl="0">
              <a:lnSpc>
                <a:spcPct val="90000"/>
              </a:lnSpc>
              <a:spcBef>
                <a:spcPts val="1000"/>
              </a:spcBef>
              <a:spcAft>
                <a:spcPts val="0"/>
              </a:spcAft>
              <a:buClr>
                <a:schemeClr val="dk1"/>
              </a:buClr>
              <a:buSzPts val="2000"/>
              <a:buFont typeface="Arial"/>
              <a:buChar char="•"/>
            </a:pPr>
            <a:r>
              <a:rPr lang="it-IT" sz="3100"/>
              <a:t>Scucitura delle labbra: </a:t>
            </a:r>
            <a:r>
              <a:rPr lang="it-IT" sz="2900"/>
              <a:t>[</a:t>
            </a:r>
            <a:r>
              <a:rPr lang="it-IT" sz="2900" u="sng">
                <a:solidFill>
                  <a:schemeClr val="hlink"/>
                </a:solidFill>
                <a:hlinkClick r:id="rId3"/>
              </a:rPr>
              <a:t>https://www.facebook.com/watch/?v=810871513542182&amp;ref=sharing</a:t>
            </a:r>
            <a:r>
              <a:rPr lang="it-IT" sz="2900"/>
              <a:t>]</a:t>
            </a:r>
            <a:endParaRPr sz="3500"/>
          </a:p>
          <a:p>
            <a:pPr marL="285750" lvl="0" indent="-285750" algn="l" rtl="0">
              <a:lnSpc>
                <a:spcPct val="90000"/>
              </a:lnSpc>
              <a:spcBef>
                <a:spcPts val="1000"/>
              </a:spcBef>
              <a:spcAft>
                <a:spcPts val="0"/>
              </a:spcAft>
              <a:buClr>
                <a:schemeClr val="dk1"/>
              </a:buClr>
              <a:buSzPts val="3100"/>
              <a:buFont typeface="Arial"/>
              <a:buChar char="•"/>
            </a:pPr>
            <a:r>
              <a:rPr lang="it-IT" sz="3100"/>
              <a:t>Fame e mal di denti</a:t>
            </a:r>
            <a:endParaRPr sz="3500"/>
          </a:p>
        </p:txBody>
      </p:sp>
      <p:pic>
        <p:nvPicPr>
          <p:cNvPr id="214" name="Google Shape;214;p20"/>
          <p:cNvPicPr preferRelativeResize="0"/>
          <p:nvPr/>
        </p:nvPicPr>
        <p:blipFill rotWithShape="1">
          <a:blip r:embed="rId4">
            <a:alphaModFix/>
          </a:blip>
          <a:srcRect/>
          <a:stretch/>
        </p:blipFill>
        <p:spPr>
          <a:xfrm>
            <a:off x="195275" y="136525"/>
            <a:ext cx="985838" cy="985838"/>
          </a:xfrm>
          <a:prstGeom prst="rect">
            <a:avLst/>
          </a:prstGeom>
          <a:noFill/>
          <a:ln>
            <a:noFill/>
          </a:ln>
        </p:spPr>
      </p:pic>
      <p:pic>
        <p:nvPicPr>
          <p:cNvPr id="215" name="Google Shape;215;p20"/>
          <p:cNvPicPr preferRelativeResize="0"/>
          <p:nvPr/>
        </p:nvPicPr>
        <p:blipFill rotWithShape="1">
          <a:blip r:embed="rId5">
            <a:alphaModFix/>
          </a:blip>
          <a:srcRect/>
          <a:stretch/>
        </p:blipFill>
        <p:spPr>
          <a:xfrm>
            <a:off x="11124452" y="222491"/>
            <a:ext cx="899871" cy="89987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2"/>
          <p:cNvSpPr txBox="1">
            <a:spLocks noGrp="1"/>
          </p:cNvSpPr>
          <p:nvPr>
            <p:ph type="subTitle" idx="1"/>
          </p:nvPr>
        </p:nvSpPr>
        <p:spPr>
          <a:xfrm>
            <a:off x="1217833" y="268572"/>
            <a:ext cx="9981109" cy="356108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FC000"/>
              </a:buClr>
              <a:buSzPts val="4600"/>
              <a:buNone/>
            </a:pPr>
            <a:r>
              <a:rPr lang="it-IT" sz="4600" b="1">
                <a:solidFill>
                  <a:srgbClr val="FFC000"/>
                </a:solidFill>
              </a:rPr>
              <a:t>OBIETTIVI DOSSIER</a:t>
            </a:r>
            <a:endParaRPr/>
          </a:p>
          <a:p>
            <a:pPr marL="0" lvl="0" indent="0" algn="ctr" rtl="0">
              <a:lnSpc>
                <a:spcPct val="90000"/>
              </a:lnSpc>
              <a:spcBef>
                <a:spcPts val="1000"/>
              </a:spcBef>
              <a:spcAft>
                <a:spcPts val="0"/>
              </a:spcAft>
              <a:buClr>
                <a:schemeClr val="dk1"/>
              </a:buClr>
              <a:buSzPts val="2400"/>
              <a:buNone/>
            </a:pPr>
            <a:r>
              <a:rPr lang="it-IT" sz="2200"/>
              <a:t>Rendere pubblico ciò che è nascosto dietro le mura dei CPR</a:t>
            </a:r>
            <a:endParaRPr sz="2200"/>
          </a:p>
          <a:p>
            <a:pPr marL="0" lvl="0" indent="0" algn="ctr" rtl="0">
              <a:lnSpc>
                <a:spcPct val="90000"/>
              </a:lnSpc>
              <a:spcBef>
                <a:spcPts val="1000"/>
              </a:spcBef>
              <a:spcAft>
                <a:spcPts val="0"/>
              </a:spcAft>
              <a:buClr>
                <a:schemeClr val="dk1"/>
              </a:buClr>
              <a:buSzPts val="2400"/>
              <a:buNone/>
            </a:pPr>
            <a:r>
              <a:rPr lang="it-IT" sz="2200"/>
              <a:t>Evidenziare l’azione di opacità attuata dalle autorità rispetto ai CPR</a:t>
            </a:r>
            <a:endParaRPr sz="2200"/>
          </a:p>
          <a:p>
            <a:pPr marL="0" lvl="0" indent="0" algn="ctr" rtl="0">
              <a:lnSpc>
                <a:spcPct val="90000"/>
              </a:lnSpc>
              <a:spcBef>
                <a:spcPts val="1000"/>
              </a:spcBef>
              <a:spcAft>
                <a:spcPts val="0"/>
              </a:spcAft>
              <a:buClr>
                <a:schemeClr val="dk1"/>
              </a:buClr>
              <a:buSzPts val="2400"/>
              <a:buNone/>
            </a:pPr>
            <a:r>
              <a:rPr lang="it-IT" sz="2200"/>
              <a:t>Raccontare quello che siamo riusciti a sbirciare</a:t>
            </a:r>
            <a:endParaRPr sz="2200"/>
          </a:p>
        </p:txBody>
      </p:sp>
      <p:sp>
        <p:nvSpPr>
          <p:cNvPr id="86" name="Google Shape;86;p2"/>
          <p:cNvSpPr txBox="1"/>
          <p:nvPr/>
        </p:nvSpPr>
        <p:spPr>
          <a:xfrm>
            <a:off x="1271913" y="2489264"/>
            <a:ext cx="9981000" cy="35610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FC000"/>
              </a:buClr>
              <a:buSzPts val="4600"/>
              <a:buFont typeface="Arial"/>
              <a:buNone/>
            </a:pPr>
            <a:r>
              <a:rPr lang="it-IT" sz="4600" b="1" i="0" u="none" strike="noStrike" cap="none">
                <a:solidFill>
                  <a:srgbClr val="FFC000"/>
                </a:solidFill>
                <a:latin typeface="Calibri"/>
                <a:ea typeface="Calibri"/>
                <a:cs typeface="Calibri"/>
                <a:sym typeface="Calibri"/>
              </a:rPr>
              <a:t>IL BUCO DELLA SERRATURA (fonti)</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1000"/>
              </a:spcBef>
              <a:spcAft>
                <a:spcPts val="0"/>
              </a:spcAft>
              <a:buClr>
                <a:schemeClr val="dk1"/>
              </a:buClr>
              <a:buSzPts val="2000"/>
              <a:buFont typeface="Arial"/>
              <a:buNone/>
            </a:pPr>
            <a:r>
              <a:rPr lang="it-IT" sz="2200" b="0" i="0" u="none" strike="noStrike" cap="none">
                <a:solidFill>
                  <a:schemeClr val="dk1"/>
                </a:solidFill>
                <a:latin typeface="Calibri"/>
                <a:ea typeface="Calibri"/>
                <a:cs typeface="Calibri"/>
                <a:sym typeface="Calibri"/>
              </a:rPr>
              <a:t>Ingresso delegazione </a:t>
            </a:r>
            <a:r>
              <a:rPr lang="it-IT" sz="2200">
                <a:solidFill>
                  <a:schemeClr val="dk1"/>
                </a:solidFill>
                <a:latin typeface="Calibri"/>
                <a:ea typeface="Calibri"/>
                <a:cs typeface="Calibri"/>
                <a:sym typeface="Calibri"/>
              </a:rPr>
              <a:t>Naga </a:t>
            </a:r>
            <a:r>
              <a:rPr lang="it-IT" sz="2200" b="0" i="0" u="none" strike="noStrike" cap="none">
                <a:solidFill>
                  <a:schemeClr val="dk1"/>
                </a:solidFill>
                <a:latin typeface="Calibri"/>
                <a:ea typeface="Calibri"/>
                <a:cs typeface="Calibri"/>
                <a:sym typeface="Calibri"/>
              </a:rPr>
              <a:t>nel CPR di Milano</a:t>
            </a:r>
            <a:endParaRPr sz="2200" b="0" i="0" u="none" strike="noStrike" cap="none">
              <a:solidFill>
                <a:srgbClr val="000000"/>
              </a:solidFill>
              <a:latin typeface="Arial"/>
              <a:ea typeface="Arial"/>
              <a:cs typeface="Arial"/>
              <a:sym typeface="Arial"/>
            </a:endParaRPr>
          </a:p>
          <a:p>
            <a:pPr marL="0" marR="0" lvl="0" indent="0" algn="ctr" rtl="0">
              <a:lnSpc>
                <a:spcPct val="90000"/>
              </a:lnSpc>
              <a:spcBef>
                <a:spcPts val="1000"/>
              </a:spcBef>
              <a:spcAft>
                <a:spcPts val="0"/>
              </a:spcAft>
              <a:buClr>
                <a:schemeClr val="dk1"/>
              </a:buClr>
              <a:buSzPts val="2000"/>
              <a:buFont typeface="Arial"/>
              <a:buNone/>
            </a:pPr>
            <a:r>
              <a:rPr lang="it-IT" sz="2200" b="0" i="0" u="none" strike="noStrike" cap="none">
                <a:solidFill>
                  <a:schemeClr val="dk1"/>
                </a:solidFill>
                <a:latin typeface="Calibri"/>
                <a:ea typeface="Calibri"/>
                <a:cs typeface="Calibri"/>
                <a:sym typeface="Calibri"/>
              </a:rPr>
              <a:t>Centralino SOS CPR</a:t>
            </a:r>
            <a:endParaRPr sz="2200" b="0" i="0" u="none" strike="noStrike" cap="none">
              <a:solidFill>
                <a:srgbClr val="000000"/>
              </a:solidFill>
              <a:latin typeface="Arial"/>
              <a:ea typeface="Arial"/>
              <a:cs typeface="Arial"/>
              <a:sym typeface="Arial"/>
            </a:endParaRPr>
          </a:p>
          <a:p>
            <a:pPr marL="0" marR="0" lvl="0" indent="0" algn="ctr" rtl="0">
              <a:lnSpc>
                <a:spcPct val="90000"/>
              </a:lnSpc>
              <a:spcBef>
                <a:spcPts val="1000"/>
              </a:spcBef>
              <a:spcAft>
                <a:spcPts val="0"/>
              </a:spcAft>
              <a:buClr>
                <a:schemeClr val="dk1"/>
              </a:buClr>
              <a:buSzPts val="2000"/>
              <a:buFont typeface="Arial"/>
              <a:buNone/>
            </a:pPr>
            <a:r>
              <a:rPr lang="it-IT" sz="2200" b="0" i="0" u="none" strike="noStrike" cap="none">
                <a:solidFill>
                  <a:schemeClr val="dk1"/>
                </a:solidFill>
                <a:latin typeface="Calibri"/>
                <a:ea typeface="Calibri"/>
                <a:cs typeface="Calibri"/>
                <a:sym typeface="Calibri"/>
              </a:rPr>
              <a:t>Ex trattenuti seguiti da sportello legale e unità di strada </a:t>
            </a:r>
            <a:r>
              <a:rPr lang="it-IT" sz="2200">
                <a:solidFill>
                  <a:schemeClr val="dk1"/>
                </a:solidFill>
                <a:latin typeface="Calibri"/>
                <a:ea typeface="Calibri"/>
                <a:cs typeface="Calibri"/>
                <a:sym typeface="Calibri"/>
              </a:rPr>
              <a:t>Naga </a:t>
            </a:r>
            <a:endParaRPr sz="2200" b="0" i="0" u="none" strike="noStrike" cap="none">
              <a:solidFill>
                <a:srgbClr val="000000"/>
              </a:solidFill>
              <a:latin typeface="Arial"/>
              <a:ea typeface="Arial"/>
              <a:cs typeface="Arial"/>
              <a:sym typeface="Arial"/>
            </a:endParaRPr>
          </a:p>
          <a:p>
            <a:pPr marL="0" marR="0" lvl="0" indent="0" algn="ctr" rtl="0">
              <a:lnSpc>
                <a:spcPct val="90000"/>
              </a:lnSpc>
              <a:spcBef>
                <a:spcPts val="1000"/>
              </a:spcBef>
              <a:spcAft>
                <a:spcPts val="0"/>
              </a:spcAft>
              <a:buClr>
                <a:schemeClr val="dk1"/>
              </a:buClr>
              <a:buSzPts val="2000"/>
              <a:buFont typeface="Arial"/>
              <a:buNone/>
            </a:pPr>
            <a:r>
              <a:rPr lang="it-IT" sz="2200" b="0" i="0" u="none" strike="noStrike" cap="none">
                <a:solidFill>
                  <a:schemeClr val="dk1"/>
                </a:solidFill>
                <a:latin typeface="Calibri"/>
                <a:ea typeface="Calibri"/>
                <a:cs typeface="Calibri"/>
                <a:sym typeface="Calibri"/>
              </a:rPr>
              <a:t>Notizie da avvocati/e che collaborano col </a:t>
            </a:r>
            <a:r>
              <a:rPr lang="it-IT" sz="2200">
                <a:solidFill>
                  <a:schemeClr val="dk1"/>
                </a:solidFill>
                <a:latin typeface="Calibri"/>
                <a:ea typeface="Calibri"/>
                <a:cs typeface="Calibri"/>
                <a:sym typeface="Calibri"/>
              </a:rPr>
              <a:t>Naga </a:t>
            </a:r>
            <a:endParaRPr sz="2200" b="0" i="0" u="none" strike="noStrike" cap="none">
              <a:solidFill>
                <a:srgbClr val="000000"/>
              </a:solidFill>
              <a:latin typeface="Arial"/>
              <a:ea typeface="Arial"/>
              <a:cs typeface="Arial"/>
              <a:sym typeface="Arial"/>
            </a:endParaRPr>
          </a:p>
          <a:p>
            <a:pPr marL="0" marR="0" lvl="0" indent="0" algn="ctr" rtl="0">
              <a:lnSpc>
                <a:spcPct val="90000"/>
              </a:lnSpc>
              <a:spcBef>
                <a:spcPts val="1000"/>
              </a:spcBef>
              <a:spcAft>
                <a:spcPts val="0"/>
              </a:spcAft>
              <a:buClr>
                <a:schemeClr val="dk1"/>
              </a:buClr>
              <a:buSzPts val="2000"/>
              <a:buFont typeface="Arial"/>
              <a:buNone/>
            </a:pPr>
            <a:r>
              <a:rPr lang="it-IT" sz="2200" b="0" i="0" u="none" strike="noStrike" cap="none">
                <a:solidFill>
                  <a:schemeClr val="dk1"/>
                </a:solidFill>
                <a:latin typeface="Calibri"/>
                <a:ea typeface="Calibri"/>
                <a:cs typeface="Calibri"/>
                <a:sym typeface="Calibri"/>
              </a:rPr>
              <a:t>Informazioni da accessi civici</a:t>
            </a:r>
            <a:endParaRPr sz="2200" b="0" i="0" u="none" strike="noStrike" cap="none">
              <a:solidFill>
                <a:srgbClr val="000000"/>
              </a:solidFill>
              <a:latin typeface="Arial"/>
              <a:ea typeface="Arial"/>
              <a:cs typeface="Arial"/>
              <a:sym typeface="Arial"/>
            </a:endParaRPr>
          </a:p>
          <a:p>
            <a:pPr marL="0" marR="0" lvl="0" indent="0" algn="ctr" rtl="0">
              <a:lnSpc>
                <a:spcPct val="90000"/>
              </a:lnSpc>
              <a:spcBef>
                <a:spcPts val="1000"/>
              </a:spcBef>
              <a:spcAft>
                <a:spcPts val="0"/>
              </a:spcAft>
              <a:buClr>
                <a:schemeClr val="dk1"/>
              </a:buClr>
              <a:buSzPts val="2000"/>
              <a:buFont typeface="Arial"/>
              <a:buNone/>
            </a:pPr>
            <a:r>
              <a:rPr lang="it-IT" sz="2200" b="0" i="0" u="none" strike="noStrike" cap="none">
                <a:solidFill>
                  <a:schemeClr val="dk1"/>
                </a:solidFill>
                <a:latin typeface="Calibri"/>
                <a:ea typeface="Calibri"/>
                <a:cs typeface="Calibri"/>
                <a:sym typeface="Calibri"/>
              </a:rPr>
              <a:t>Studi e report precedenti (anche in collaborazione co</a:t>
            </a:r>
            <a:r>
              <a:rPr lang="it-IT" sz="2200">
                <a:solidFill>
                  <a:schemeClr val="dk1"/>
                </a:solidFill>
                <a:latin typeface="Calibri"/>
                <a:ea typeface="Calibri"/>
                <a:cs typeface="Calibri"/>
                <a:sym typeface="Calibri"/>
              </a:rPr>
              <a:t>n il</a:t>
            </a:r>
            <a:r>
              <a:rPr lang="it-IT" sz="2200" b="0" i="0" u="none" strike="noStrike" cap="none">
                <a:solidFill>
                  <a:schemeClr val="dk1"/>
                </a:solidFill>
                <a:latin typeface="Calibri"/>
                <a:ea typeface="Calibri"/>
                <a:cs typeface="Calibri"/>
                <a:sym typeface="Calibri"/>
              </a:rPr>
              <a:t> </a:t>
            </a:r>
            <a:r>
              <a:rPr lang="it-IT" sz="2200">
                <a:solidFill>
                  <a:schemeClr val="dk1"/>
                </a:solidFill>
                <a:latin typeface="Calibri"/>
                <a:ea typeface="Calibri"/>
                <a:cs typeface="Calibri"/>
                <a:sym typeface="Calibri"/>
              </a:rPr>
              <a:t>Naga</a:t>
            </a:r>
            <a:r>
              <a:rPr lang="it-IT" sz="2200" b="0" i="0" u="none" strike="noStrike" cap="none">
                <a:solidFill>
                  <a:schemeClr val="dk1"/>
                </a:solidFill>
                <a:latin typeface="Calibri"/>
                <a:ea typeface="Calibri"/>
                <a:cs typeface="Calibri"/>
                <a:sym typeface="Calibri"/>
              </a:rPr>
              <a:t>)</a:t>
            </a:r>
            <a:endParaRPr sz="2200" b="0" i="0" u="none" strike="noStrike" cap="none">
              <a:solidFill>
                <a:srgbClr val="000000"/>
              </a:solidFill>
              <a:latin typeface="Arial"/>
              <a:ea typeface="Arial"/>
              <a:cs typeface="Arial"/>
              <a:sym typeface="Arial"/>
            </a:endParaRPr>
          </a:p>
          <a:p>
            <a:pPr marL="0" marR="0" lvl="0" indent="0" algn="ctr" rtl="0">
              <a:lnSpc>
                <a:spcPct val="90000"/>
              </a:lnSpc>
              <a:spcBef>
                <a:spcPts val="1000"/>
              </a:spcBef>
              <a:spcAft>
                <a:spcPts val="0"/>
              </a:spcAft>
              <a:buClr>
                <a:schemeClr val="dk1"/>
              </a:buClr>
              <a:buSzPts val="2000"/>
              <a:buFont typeface="Arial"/>
              <a:buNone/>
            </a:pPr>
            <a:r>
              <a:rPr lang="it-IT" sz="2200" b="0" i="0" u="none" strike="noStrike" cap="none">
                <a:solidFill>
                  <a:schemeClr val="dk1"/>
                </a:solidFill>
                <a:latin typeface="Calibri"/>
                <a:ea typeface="Calibri"/>
                <a:cs typeface="Calibri"/>
                <a:sym typeface="Calibri"/>
              </a:rPr>
              <a:t>Rete «Mai più Lager - No ai CPR»</a:t>
            </a:r>
            <a:endParaRPr sz="2200" b="0" i="0" u="none" strike="noStrike" cap="none">
              <a:solidFill>
                <a:srgbClr val="000000"/>
              </a:solidFill>
              <a:latin typeface="Arial"/>
              <a:ea typeface="Arial"/>
              <a:cs typeface="Arial"/>
              <a:sym typeface="Arial"/>
            </a:endParaRPr>
          </a:p>
          <a:p>
            <a:pPr marL="0" marR="0" lvl="0" indent="0" algn="ctr" rtl="0">
              <a:lnSpc>
                <a:spcPct val="90000"/>
              </a:lnSpc>
              <a:spcBef>
                <a:spcPts val="100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87" name="Google Shape;87;p2"/>
          <p:cNvPicPr preferRelativeResize="0"/>
          <p:nvPr/>
        </p:nvPicPr>
        <p:blipFill rotWithShape="1">
          <a:blip r:embed="rId3">
            <a:alphaModFix/>
          </a:blip>
          <a:srcRect/>
          <a:stretch/>
        </p:blipFill>
        <p:spPr>
          <a:xfrm>
            <a:off x="195275" y="136525"/>
            <a:ext cx="985838" cy="985838"/>
          </a:xfrm>
          <a:prstGeom prst="rect">
            <a:avLst/>
          </a:prstGeom>
          <a:noFill/>
          <a:ln>
            <a:noFill/>
          </a:ln>
        </p:spPr>
      </p:pic>
      <p:pic>
        <p:nvPicPr>
          <p:cNvPr id="88" name="Google Shape;88;p2"/>
          <p:cNvPicPr preferRelativeResize="0"/>
          <p:nvPr/>
        </p:nvPicPr>
        <p:blipFill rotWithShape="1">
          <a:blip r:embed="rId4">
            <a:alphaModFix/>
          </a:blip>
          <a:srcRect/>
          <a:stretch/>
        </p:blipFill>
        <p:spPr>
          <a:xfrm>
            <a:off x="11124452" y="222491"/>
            <a:ext cx="899871" cy="89987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1"/>
          <p:cNvSpPr txBox="1">
            <a:spLocks noGrp="1"/>
          </p:cNvSpPr>
          <p:nvPr>
            <p:ph type="subTitle" idx="1"/>
          </p:nvPr>
        </p:nvSpPr>
        <p:spPr>
          <a:xfrm>
            <a:off x="1227665" y="571634"/>
            <a:ext cx="9401103" cy="63247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FC000"/>
              </a:buClr>
              <a:buSzPts val="3600"/>
              <a:buNone/>
            </a:pPr>
            <a:r>
              <a:rPr lang="it-IT" sz="3600" b="1">
                <a:solidFill>
                  <a:srgbClr val="FFC000"/>
                </a:solidFill>
              </a:rPr>
              <a:t>PECUNIA NON OLET: 500,00 €</a:t>
            </a:r>
            <a:endParaRPr/>
          </a:p>
        </p:txBody>
      </p:sp>
      <p:sp>
        <p:nvSpPr>
          <p:cNvPr id="222" name="Google Shape;222;p21"/>
          <p:cNvSpPr txBox="1"/>
          <p:nvPr/>
        </p:nvSpPr>
        <p:spPr>
          <a:xfrm>
            <a:off x="1227664" y="1358019"/>
            <a:ext cx="8901073" cy="572460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2600"/>
              <a:buFont typeface="Arial"/>
              <a:buChar char="•"/>
            </a:pPr>
            <a:r>
              <a:rPr lang="it-IT" sz="2600" b="1" i="0" u="none" strike="noStrike" cap="none" dirty="0" err="1">
                <a:solidFill>
                  <a:schemeClr val="dk1"/>
                </a:solidFill>
                <a:latin typeface="Calibri"/>
                <a:ea typeface="Calibri"/>
                <a:cs typeface="Calibri"/>
                <a:sym typeface="Calibri"/>
              </a:rPr>
              <a:t>Martinina</a:t>
            </a:r>
            <a:r>
              <a:rPr lang="it-IT" sz="2600" b="1" i="0" u="none" strike="noStrike" cap="none" dirty="0">
                <a:solidFill>
                  <a:schemeClr val="dk1"/>
                </a:solidFill>
                <a:latin typeface="Calibri"/>
                <a:ea typeface="Calibri"/>
                <a:cs typeface="Calibri"/>
                <a:sym typeface="Calibri"/>
              </a:rPr>
              <a:t> S.r.l.  trattiene anche i soldi dei trattenuti. </a:t>
            </a:r>
            <a:br>
              <a:rPr lang="it-IT" sz="2600" b="0" i="0" u="none" strike="noStrike" cap="none" dirty="0">
                <a:solidFill>
                  <a:schemeClr val="dk1"/>
                </a:solidFill>
                <a:latin typeface="Calibri"/>
                <a:ea typeface="Calibri"/>
                <a:cs typeface="Calibri"/>
                <a:sym typeface="Calibri"/>
              </a:rPr>
            </a:br>
            <a:r>
              <a:rPr lang="it-IT" sz="2600" b="0" i="0" u="none" strike="noStrike" cap="none" dirty="0">
                <a:solidFill>
                  <a:srgbClr val="000000"/>
                </a:solidFill>
                <a:latin typeface="Calibri"/>
                <a:ea typeface="Calibri"/>
                <a:cs typeface="Calibri"/>
                <a:sym typeface="Calibri"/>
              </a:rPr>
              <a:t>13 settembre 2022- 8 dicembre 2022</a:t>
            </a:r>
            <a:endParaRPr sz="20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600"/>
              <a:buFont typeface="Arial"/>
              <a:buChar char="•"/>
            </a:pPr>
            <a:r>
              <a:rPr lang="it-IT" sz="2600" b="0" i="0" u="none" strike="noStrike" cap="none" dirty="0">
                <a:solidFill>
                  <a:schemeClr val="dk1"/>
                </a:solidFill>
                <a:latin typeface="Calibri"/>
                <a:ea typeface="Calibri"/>
                <a:cs typeface="Calibri"/>
                <a:sym typeface="Calibri"/>
              </a:rPr>
              <a:t>500,00 €. Si rivolga a un avvocato!</a:t>
            </a:r>
          </a:p>
          <a:p>
            <a:pPr marL="285750" marR="0" lvl="0" indent="-285750" algn="l" rtl="0">
              <a:lnSpc>
                <a:spcPct val="100000"/>
              </a:lnSpc>
              <a:spcBef>
                <a:spcPts val="0"/>
              </a:spcBef>
              <a:spcAft>
                <a:spcPts val="0"/>
              </a:spcAft>
              <a:buClr>
                <a:schemeClr val="dk1"/>
              </a:buClr>
              <a:buSzPts val="2600"/>
              <a:buFont typeface="Arial"/>
              <a:buChar char="•"/>
            </a:pPr>
            <a:endParaRPr lang="it-IT" sz="2600" dirty="0">
              <a:solidFill>
                <a:schemeClr val="dk1"/>
              </a:solidFill>
              <a:latin typeface="Calibri"/>
              <a:cs typeface="Calibri"/>
              <a:sym typeface="Calibri"/>
            </a:endParaRPr>
          </a:p>
          <a:p>
            <a:pPr marL="285750" marR="0" lvl="0" indent="-285750" algn="l" rtl="0">
              <a:lnSpc>
                <a:spcPct val="100000"/>
              </a:lnSpc>
              <a:spcBef>
                <a:spcPts val="0"/>
              </a:spcBef>
              <a:spcAft>
                <a:spcPts val="0"/>
              </a:spcAft>
              <a:buClr>
                <a:schemeClr val="dk1"/>
              </a:buClr>
              <a:buSzPts val="2000"/>
              <a:buFont typeface="Arial"/>
              <a:buChar char="•"/>
            </a:pPr>
            <a:r>
              <a:rPr lang="it-IT" sz="2600" dirty="0">
                <a:latin typeface="Calibri"/>
                <a:cs typeface="Calibri"/>
                <a:sym typeface="Calibri"/>
              </a:rPr>
              <a:t>Febbraio 2023, due bonifici</a:t>
            </a:r>
          </a:p>
          <a:p>
            <a:pPr marL="285750" marR="0" lvl="0" indent="-285750" algn="l" rtl="0">
              <a:lnSpc>
                <a:spcPct val="100000"/>
              </a:lnSpc>
              <a:spcBef>
                <a:spcPts val="0"/>
              </a:spcBef>
              <a:spcAft>
                <a:spcPts val="0"/>
              </a:spcAft>
              <a:buClr>
                <a:schemeClr val="dk1"/>
              </a:buClr>
              <a:buSzPts val="2000"/>
              <a:buFont typeface="Arial"/>
              <a:buChar char="•"/>
            </a:pPr>
            <a:r>
              <a:rPr lang="it-IT" sz="2600" dirty="0">
                <a:latin typeface="Calibri"/>
                <a:cs typeface="Calibri"/>
                <a:sym typeface="Calibri"/>
              </a:rPr>
              <a:t>Restituiti ad Aprile 2023, in seguito a PEC di richiesta del Naga</a:t>
            </a:r>
          </a:p>
          <a:p>
            <a:pPr marL="285750" marR="0" lvl="0" indent="-285750" algn="l" rtl="0">
              <a:lnSpc>
                <a:spcPct val="100000"/>
              </a:lnSpc>
              <a:spcBef>
                <a:spcPts val="0"/>
              </a:spcBef>
              <a:spcAft>
                <a:spcPts val="0"/>
              </a:spcAft>
              <a:buClr>
                <a:schemeClr val="dk1"/>
              </a:buClr>
              <a:buSzPts val="2000"/>
              <a:buFont typeface="Arial"/>
              <a:buChar char="•"/>
            </a:pPr>
            <a:endParaRPr lang="it-IT" sz="2600" dirty="0">
              <a:latin typeface="Calibri"/>
              <a:cs typeface="Calibri"/>
              <a:sym typeface="Calibri"/>
            </a:endParaRPr>
          </a:p>
          <a:p>
            <a:pPr marL="285750" marR="0" lvl="0" indent="-285750" algn="l" rtl="0">
              <a:lnSpc>
                <a:spcPct val="100000"/>
              </a:lnSpc>
              <a:spcBef>
                <a:spcPts val="0"/>
              </a:spcBef>
              <a:spcAft>
                <a:spcPts val="0"/>
              </a:spcAft>
              <a:buClr>
                <a:schemeClr val="dk1"/>
              </a:buClr>
              <a:buSzPts val="3100"/>
              <a:buFont typeface="Arial"/>
              <a:buChar char="•"/>
            </a:pPr>
            <a:r>
              <a:rPr lang="it-IT" sz="2800" b="0" i="0" u="none" strike="noStrike" cap="none" dirty="0">
                <a:solidFill>
                  <a:schemeClr val="dk1"/>
                </a:solidFill>
                <a:latin typeface="Calibri"/>
                <a:ea typeface="Calibri"/>
                <a:cs typeface="Calibri"/>
                <a:sym typeface="Calibri"/>
              </a:rPr>
              <a:t>150,00 € trattenuti, richiesti 10 volte.</a:t>
            </a:r>
            <a:endParaRPr lang="it-IT" sz="1600" b="0" i="0" u="none" strike="noStrike" cap="none" dirty="0">
              <a:solidFill>
                <a:srgbClr val="000000"/>
              </a:solidFill>
              <a:latin typeface="Arial"/>
              <a:ea typeface="Arial"/>
              <a:cs typeface="Arial"/>
              <a:sym typeface="Arial"/>
            </a:endParaRPr>
          </a:p>
          <a:p>
            <a:pPr marL="285750" marR="0" lvl="0" indent="-107950" algn="l" rtl="0">
              <a:lnSpc>
                <a:spcPct val="100000"/>
              </a:lnSpc>
              <a:spcBef>
                <a:spcPts val="0"/>
              </a:spcBef>
              <a:spcAft>
                <a:spcPts val="0"/>
              </a:spcAft>
              <a:buClr>
                <a:schemeClr val="dk1"/>
              </a:buClr>
              <a:buSzPts val="2800"/>
              <a:buFont typeface="Arial"/>
              <a:buNone/>
            </a:pPr>
            <a:endParaRPr lang="it-IT" sz="2800" b="0" i="0" u="none" strike="noStrike" cap="none" dirty="0">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3100"/>
              <a:buFont typeface="Arial"/>
              <a:buChar char="•"/>
            </a:pPr>
            <a:r>
              <a:rPr lang="it-IT" sz="2800" b="0" i="0" u="none" strike="noStrike" cap="none" dirty="0">
                <a:solidFill>
                  <a:schemeClr val="dk1"/>
                </a:solidFill>
                <a:latin typeface="Calibri"/>
                <a:ea typeface="Calibri"/>
                <a:cs typeface="Calibri"/>
                <a:sym typeface="Calibri"/>
              </a:rPr>
              <a:t>200,00 € trattenuti, caso ancora aperto all’uscita del dossier.</a:t>
            </a:r>
            <a:endParaRPr lang="it-IT" sz="16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000"/>
              <a:buFont typeface="Arial"/>
              <a:buChar char="•"/>
            </a:pPr>
            <a:endParaRPr lang="it-IT" sz="2600" dirty="0">
              <a:latin typeface="Calibri"/>
              <a:cs typeface="Calibri"/>
            </a:endParaRPr>
          </a:p>
          <a:p>
            <a:pPr marL="285750" marR="0" lvl="0" indent="-285750" algn="l" rtl="0">
              <a:lnSpc>
                <a:spcPct val="100000"/>
              </a:lnSpc>
              <a:spcBef>
                <a:spcPts val="0"/>
              </a:spcBef>
              <a:spcAft>
                <a:spcPts val="0"/>
              </a:spcAft>
              <a:buClr>
                <a:schemeClr val="dk1"/>
              </a:buClr>
              <a:buSzPts val="2600"/>
              <a:buFont typeface="Arial"/>
              <a:buChar char="•"/>
            </a:pPr>
            <a:endParaRPr lang="it-IT" sz="2600" b="0" i="0" u="none" strike="noStrike" cap="none" dirty="0">
              <a:solidFill>
                <a:schemeClr val="dk1"/>
              </a:solidFill>
              <a:latin typeface="Calibri"/>
              <a:ea typeface="Arial"/>
              <a:cs typeface="Calibri"/>
              <a:sym typeface="Calibri"/>
            </a:endParaRPr>
          </a:p>
          <a:p>
            <a:pPr marL="285750" marR="0" lvl="0" indent="-285750" algn="l" rtl="0">
              <a:lnSpc>
                <a:spcPct val="100000"/>
              </a:lnSpc>
              <a:spcBef>
                <a:spcPts val="0"/>
              </a:spcBef>
              <a:spcAft>
                <a:spcPts val="0"/>
              </a:spcAft>
              <a:buClr>
                <a:schemeClr val="dk1"/>
              </a:buClr>
              <a:buSzPts val="2600"/>
              <a:buFont typeface="Arial"/>
              <a:buChar char="•"/>
            </a:pPr>
            <a:endParaRPr sz="2000" b="0" i="0" u="none" strike="noStrike" cap="none" dirty="0">
              <a:solidFill>
                <a:srgbClr val="000000"/>
              </a:solidFill>
              <a:latin typeface="Arial"/>
              <a:ea typeface="Arial"/>
              <a:cs typeface="Arial"/>
              <a:sym typeface="Arial"/>
            </a:endParaRPr>
          </a:p>
        </p:txBody>
      </p:sp>
      <p:pic>
        <p:nvPicPr>
          <p:cNvPr id="223" name="Google Shape;223;p21"/>
          <p:cNvPicPr preferRelativeResize="0"/>
          <p:nvPr/>
        </p:nvPicPr>
        <p:blipFill rotWithShape="1">
          <a:blip r:embed="rId3">
            <a:alphaModFix/>
          </a:blip>
          <a:srcRect/>
          <a:stretch/>
        </p:blipFill>
        <p:spPr>
          <a:xfrm>
            <a:off x="195275" y="136525"/>
            <a:ext cx="985838" cy="985838"/>
          </a:xfrm>
          <a:prstGeom prst="rect">
            <a:avLst/>
          </a:prstGeom>
          <a:noFill/>
          <a:ln>
            <a:noFill/>
          </a:ln>
        </p:spPr>
      </p:pic>
      <p:pic>
        <p:nvPicPr>
          <p:cNvPr id="224" name="Google Shape;224;p21"/>
          <p:cNvPicPr preferRelativeResize="0"/>
          <p:nvPr/>
        </p:nvPicPr>
        <p:blipFill rotWithShape="1">
          <a:blip r:embed="rId4">
            <a:alphaModFix/>
          </a:blip>
          <a:srcRect/>
          <a:stretch/>
        </p:blipFill>
        <p:spPr>
          <a:xfrm>
            <a:off x="11124452" y="222491"/>
            <a:ext cx="899871" cy="89987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7"/>
          <p:cNvSpPr txBox="1">
            <a:spLocks noGrp="1"/>
          </p:cNvSpPr>
          <p:nvPr>
            <p:ph type="subTitle" idx="1"/>
          </p:nvPr>
        </p:nvSpPr>
        <p:spPr>
          <a:xfrm>
            <a:off x="283552" y="692556"/>
            <a:ext cx="10805370" cy="581652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C000"/>
              </a:buClr>
              <a:buSzPts val="3600"/>
              <a:buNone/>
            </a:pPr>
            <a:r>
              <a:rPr lang="it-IT" sz="3600" b="1">
                <a:solidFill>
                  <a:srgbClr val="FFC000"/>
                </a:solidFill>
              </a:rPr>
              <a:t>GLI ACCESSI CIVICI GENERALIZZATI</a:t>
            </a:r>
            <a:endParaRPr sz="2000"/>
          </a:p>
          <a:p>
            <a:pPr marL="0" lvl="0" indent="0" algn="ctr" rtl="0">
              <a:lnSpc>
                <a:spcPct val="90000"/>
              </a:lnSpc>
              <a:spcBef>
                <a:spcPts val="1000"/>
              </a:spcBef>
              <a:spcAft>
                <a:spcPts val="0"/>
              </a:spcAft>
              <a:buClr>
                <a:schemeClr val="dk1"/>
              </a:buClr>
              <a:buSzPts val="2000"/>
              <a:buNone/>
            </a:pPr>
            <a:endParaRPr sz="2000"/>
          </a:p>
          <a:p>
            <a:pPr marL="0" lvl="0" indent="0" algn="ctr" rtl="0">
              <a:lnSpc>
                <a:spcPct val="90000"/>
              </a:lnSpc>
              <a:spcBef>
                <a:spcPts val="1000"/>
              </a:spcBef>
              <a:spcAft>
                <a:spcPts val="0"/>
              </a:spcAft>
              <a:buClr>
                <a:schemeClr val="dk1"/>
              </a:buClr>
              <a:buSzPts val="2000"/>
              <a:buNone/>
            </a:pPr>
            <a:endParaRPr sz="2000"/>
          </a:p>
        </p:txBody>
      </p:sp>
      <p:sp>
        <p:nvSpPr>
          <p:cNvPr id="247" name="Google Shape;247;p27"/>
          <p:cNvSpPr txBox="1"/>
          <p:nvPr/>
        </p:nvSpPr>
        <p:spPr>
          <a:xfrm>
            <a:off x="407001" y="1611813"/>
            <a:ext cx="10761900" cy="5141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2200"/>
              <a:buFont typeface="Arial"/>
              <a:buChar char="•"/>
            </a:pPr>
            <a:r>
              <a:rPr lang="it-IT" sz="2200" b="0" i="0" u="none" strike="noStrike" cap="none">
                <a:solidFill>
                  <a:schemeClr val="dk1"/>
                </a:solidFill>
                <a:latin typeface="Calibri"/>
                <a:ea typeface="Calibri"/>
                <a:cs typeface="Calibri"/>
                <a:sym typeface="Calibri"/>
              </a:rPr>
              <a:t>Accessi civici inviati a Questura, Prefettura, Comune, ATS, Dipartimento di Pubblica Sicurezza. </a:t>
            </a:r>
            <a:endParaRPr sz="16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200"/>
              <a:buFont typeface="Arial"/>
              <a:buChar char="•"/>
            </a:pPr>
            <a:r>
              <a:rPr lang="it-IT" sz="2200" b="0" i="0" u="none" strike="noStrike" cap="none">
                <a:solidFill>
                  <a:schemeClr val="dk1"/>
                </a:solidFill>
                <a:latin typeface="Calibri"/>
                <a:ea typeface="Calibri"/>
                <a:cs typeface="Calibri"/>
                <a:sym typeface="Calibri"/>
              </a:rPr>
              <a:t>La Questura non ha risposto</a:t>
            </a:r>
            <a:endParaRPr sz="16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200"/>
              <a:buFont typeface="Arial"/>
              <a:buChar char="•"/>
            </a:pPr>
            <a:r>
              <a:rPr lang="it-IT" sz="2200" b="0" i="0" u="none" strike="noStrike" cap="none">
                <a:solidFill>
                  <a:schemeClr val="dk1"/>
                </a:solidFill>
                <a:latin typeface="Calibri"/>
                <a:ea typeface="Calibri"/>
                <a:cs typeface="Calibri"/>
                <a:sym typeface="Calibri"/>
              </a:rPr>
              <a:t>La Prefettura ha risposto come segue:</a:t>
            </a:r>
            <a:endParaRPr sz="16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2200"/>
              <a:buFont typeface="Arial"/>
              <a:buNone/>
            </a:pPr>
            <a:r>
              <a:rPr lang="it-IT" sz="2200" b="0" i="0" u="none" strike="noStrike" cap="none">
                <a:solidFill>
                  <a:schemeClr val="dk1"/>
                </a:solidFill>
                <a:latin typeface="Calibri"/>
                <a:ea typeface="Calibri"/>
                <a:cs typeface="Calibri"/>
                <a:sym typeface="Calibri"/>
              </a:rPr>
              <a:t> - Documentazione non in possesso e/o elaborazione non dovuta 10/35 quesiti</a:t>
            </a:r>
            <a:endParaRPr sz="16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2200"/>
              <a:buFont typeface="Arial"/>
              <a:buNone/>
            </a:pPr>
            <a:r>
              <a:rPr lang="it-IT" sz="2200" b="0" i="0" u="none" strike="noStrike" cap="none">
                <a:solidFill>
                  <a:schemeClr val="dk1"/>
                </a:solidFill>
                <a:latin typeface="Calibri"/>
                <a:ea typeface="Calibri"/>
                <a:cs typeface="Calibri"/>
                <a:sym typeface="Calibri"/>
              </a:rPr>
              <a:t> - Risposte parziali o «glissate» 11/35 quesiti</a:t>
            </a:r>
            <a:endParaRPr sz="16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2200"/>
              <a:buFont typeface="Arial"/>
              <a:buNone/>
            </a:pPr>
            <a:r>
              <a:rPr lang="it-IT" sz="2200" b="0" i="0" u="none" strike="noStrike" cap="none">
                <a:solidFill>
                  <a:schemeClr val="dk1"/>
                </a:solidFill>
                <a:latin typeface="Calibri"/>
                <a:ea typeface="Calibri"/>
                <a:cs typeface="Calibri"/>
                <a:sym typeface="Calibri"/>
              </a:rPr>
              <a:t> - Domanda ispettiva 1/35 quesiti</a:t>
            </a:r>
            <a:endParaRPr sz="16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2200"/>
              <a:buFont typeface="Arial"/>
              <a:buNone/>
            </a:pPr>
            <a:r>
              <a:rPr lang="it-IT" sz="2200" b="0" i="0" u="none" strike="noStrike" cap="none">
                <a:solidFill>
                  <a:schemeClr val="dk1"/>
                </a:solidFill>
                <a:latin typeface="Calibri"/>
                <a:ea typeface="Calibri"/>
                <a:cs typeface="Calibri"/>
                <a:sym typeface="Calibri"/>
              </a:rPr>
              <a:t> - Dati sensibili/coperti da riservatezza  2/35 quesiti</a:t>
            </a:r>
            <a:endParaRPr sz="16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200"/>
              <a:buFont typeface="Arial"/>
              <a:buChar char="•"/>
            </a:pPr>
            <a:r>
              <a:rPr lang="it-IT" sz="2200" b="0" i="0" u="none" strike="noStrike" cap="none">
                <a:solidFill>
                  <a:schemeClr val="dk1"/>
                </a:solidFill>
                <a:latin typeface="Calibri"/>
                <a:ea typeface="Calibri"/>
                <a:cs typeface="Calibri"/>
                <a:sym typeface="Calibri"/>
              </a:rPr>
              <a:t>ATS ha risposto a solo 1 quesito su 10</a:t>
            </a:r>
            <a:endParaRPr sz="16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200"/>
              <a:buFont typeface="Arial"/>
              <a:buChar char="•"/>
            </a:pPr>
            <a:r>
              <a:rPr lang="it-IT" sz="2200" b="0" i="0" u="none" strike="noStrike" cap="none">
                <a:solidFill>
                  <a:schemeClr val="dk1"/>
                </a:solidFill>
                <a:latin typeface="Calibri"/>
                <a:ea typeface="Calibri"/>
                <a:cs typeface="Calibri"/>
                <a:sym typeface="Calibri"/>
              </a:rPr>
              <a:t>Il Comune ha risposto al quesito</a:t>
            </a:r>
            <a:endParaRPr sz="16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200"/>
              <a:buFont typeface="Arial"/>
              <a:buChar char="•"/>
            </a:pPr>
            <a:r>
              <a:rPr lang="it-IT" sz="2200" b="0" i="0" u="none" strike="noStrike" cap="none">
                <a:solidFill>
                  <a:schemeClr val="dk1"/>
                </a:solidFill>
                <a:latin typeface="Calibri"/>
                <a:ea typeface="Calibri"/>
                <a:cs typeface="Calibri"/>
                <a:sym typeface="Calibri"/>
              </a:rPr>
              <a:t>Dipartimento di Pubblica Sicurezza ha risposto, su tutti i decessi avvenuti  nei CPR dicendo di non essere in possesso dei dati! Abbiamo riformulato e ridotto la domanda sui decessi e abbiamo ottenuto una risposta (parziale) che ci dà evidenza di 14 morti nei CPR dal 2018 al 2022</a:t>
            </a:r>
            <a:endParaRPr sz="1600" b="0" i="0" u="none" strike="noStrike" cap="none">
              <a:solidFill>
                <a:srgbClr val="000000"/>
              </a:solidFill>
              <a:latin typeface="Arial"/>
              <a:ea typeface="Arial"/>
              <a:cs typeface="Arial"/>
              <a:sym typeface="Arial"/>
            </a:endParaRPr>
          </a:p>
        </p:txBody>
      </p:sp>
      <p:pic>
        <p:nvPicPr>
          <p:cNvPr id="248" name="Google Shape;248;p27"/>
          <p:cNvPicPr preferRelativeResize="0"/>
          <p:nvPr/>
        </p:nvPicPr>
        <p:blipFill rotWithShape="1">
          <a:blip r:embed="rId3">
            <a:alphaModFix/>
          </a:blip>
          <a:srcRect/>
          <a:stretch/>
        </p:blipFill>
        <p:spPr>
          <a:xfrm>
            <a:off x="195275" y="136525"/>
            <a:ext cx="985838" cy="985838"/>
          </a:xfrm>
          <a:prstGeom prst="rect">
            <a:avLst/>
          </a:prstGeom>
          <a:noFill/>
          <a:ln>
            <a:noFill/>
          </a:ln>
        </p:spPr>
      </p:pic>
      <p:pic>
        <p:nvPicPr>
          <p:cNvPr id="249" name="Google Shape;249;p27"/>
          <p:cNvPicPr preferRelativeResize="0"/>
          <p:nvPr/>
        </p:nvPicPr>
        <p:blipFill rotWithShape="1">
          <a:blip r:embed="rId4">
            <a:alphaModFix/>
          </a:blip>
          <a:srcRect/>
          <a:stretch/>
        </p:blipFill>
        <p:spPr>
          <a:xfrm>
            <a:off x="11124452" y="222491"/>
            <a:ext cx="899871" cy="89987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8"/>
          <p:cNvSpPr txBox="1">
            <a:spLocks noGrp="1"/>
          </p:cNvSpPr>
          <p:nvPr>
            <p:ph type="subTitle" idx="1"/>
          </p:nvPr>
        </p:nvSpPr>
        <p:spPr>
          <a:xfrm>
            <a:off x="1227665" y="571634"/>
            <a:ext cx="9401103" cy="63247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FC000"/>
              </a:buClr>
              <a:buSzPts val="3600"/>
              <a:buNone/>
            </a:pPr>
            <a:r>
              <a:rPr lang="it-IT" sz="3600" b="1">
                <a:solidFill>
                  <a:srgbClr val="FFC000"/>
                </a:solidFill>
              </a:rPr>
              <a:t>DECESSI NEI CPR: 14 IN 5 ANNI</a:t>
            </a:r>
            <a:endParaRPr sz="2000"/>
          </a:p>
          <a:p>
            <a:pPr marL="0" lvl="0" indent="0" algn="ctr" rtl="0">
              <a:lnSpc>
                <a:spcPct val="90000"/>
              </a:lnSpc>
              <a:spcBef>
                <a:spcPts val="1000"/>
              </a:spcBef>
              <a:spcAft>
                <a:spcPts val="0"/>
              </a:spcAft>
              <a:buClr>
                <a:schemeClr val="dk1"/>
              </a:buClr>
              <a:buSzPts val="3600"/>
              <a:buNone/>
            </a:pPr>
            <a:endParaRPr sz="3600" b="1">
              <a:solidFill>
                <a:srgbClr val="FFC000"/>
              </a:solidFill>
            </a:endParaRPr>
          </a:p>
        </p:txBody>
      </p:sp>
      <p:pic>
        <p:nvPicPr>
          <p:cNvPr id="255" name="Google Shape;255;p28"/>
          <p:cNvPicPr preferRelativeResize="0"/>
          <p:nvPr/>
        </p:nvPicPr>
        <p:blipFill rotWithShape="1">
          <a:blip r:embed="rId3">
            <a:alphaModFix/>
          </a:blip>
          <a:srcRect/>
          <a:stretch/>
        </p:blipFill>
        <p:spPr>
          <a:xfrm>
            <a:off x="2793647" y="1190312"/>
            <a:ext cx="6133519" cy="4987464"/>
          </a:xfrm>
          <a:prstGeom prst="rect">
            <a:avLst/>
          </a:prstGeom>
          <a:noFill/>
          <a:ln>
            <a:noFill/>
          </a:ln>
        </p:spPr>
      </p:pic>
      <p:pic>
        <p:nvPicPr>
          <p:cNvPr id="256" name="Google Shape;256;p28"/>
          <p:cNvPicPr preferRelativeResize="0"/>
          <p:nvPr/>
        </p:nvPicPr>
        <p:blipFill rotWithShape="1">
          <a:blip r:embed="rId4">
            <a:alphaModFix/>
          </a:blip>
          <a:srcRect/>
          <a:stretch/>
        </p:blipFill>
        <p:spPr>
          <a:xfrm>
            <a:off x="195275" y="136525"/>
            <a:ext cx="985838" cy="985838"/>
          </a:xfrm>
          <a:prstGeom prst="rect">
            <a:avLst/>
          </a:prstGeom>
          <a:noFill/>
          <a:ln>
            <a:noFill/>
          </a:ln>
        </p:spPr>
      </p:pic>
      <p:pic>
        <p:nvPicPr>
          <p:cNvPr id="257" name="Google Shape;257;p28"/>
          <p:cNvPicPr preferRelativeResize="0"/>
          <p:nvPr/>
        </p:nvPicPr>
        <p:blipFill rotWithShape="1">
          <a:blip r:embed="rId5">
            <a:alphaModFix/>
          </a:blip>
          <a:srcRect/>
          <a:stretch/>
        </p:blipFill>
        <p:spPr>
          <a:xfrm>
            <a:off x="11124452" y="222491"/>
            <a:ext cx="899871" cy="89987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9"/>
          <p:cNvSpPr txBox="1">
            <a:spLocks noGrp="1"/>
          </p:cNvSpPr>
          <p:nvPr>
            <p:ph type="subTitle" idx="1"/>
          </p:nvPr>
        </p:nvSpPr>
        <p:spPr>
          <a:xfrm>
            <a:off x="1227665" y="571634"/>
            <a:ext cx="9401103" cy="63247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FC000"/>
              </a:buClr>
              <a:buSzPts val="3600"/>
              <a:buNone/>
            </a:pPr>
            <a:r>
              <a:rPr lang="it-IT" sz="3600" b="1">
                <a:solidFill>
                  <a:srgbClr val="FFC000"/>
                </a:solidFill>
              </a:rPr>
              <a:t>TSO IN CORELLI: DATO SENSIBILE ?</a:t>
            </a:r>
            <a:endParaRPr/>
          </a:p>
        </p:txBody>
      </p:sp>
      <p:sp>
        <p:nvSpPr>
          <p:cNvPr id="263" name="Google Shape;263;p29"/>
          <p:cNvSpPr txBox="1"/>
          <p:nvPr/>
        </p:nvSpPr>
        <p:spPr>
          <a:xfrm>
            <a:off x="1527716" y="1789740"/>
            <a:ext cx="1825083" cy="40011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it-IT" sz="2000" b="1" i="0" u="none" strike="noStrike" cap="none">
                <a:solidFill>
                  <a:schemeClr val="dk1"/>
                </a:solidFill>
                <a:latin typeface="Calibri"/>
                <a:ea typeface="Calibri"/>
                <a:cs typeface="Calibri"/>
                <a:sym typeface="Calibri"/>
              </a:rPr>
              <a:t>Prefettura:</a:t>
            </a:r>
            <a:endParaRPr sz="1400" b="0" i="0" u="none" strike="noStrike" cap="none">
              <a:solidFill>
                <a:srgbClr val="000000"/>
              </a:solidFill>
              <a:latin typeface="Arial"/>
              <a:ea typeface="Arial"/>
              <a:cs typeface="Arial"/>
              <a:sym typeface="Arial"/>
            </a:endParaRPr>
          </a:p>
        </p:txBody>
      </p:sp>
      <p:pic>
        <p:nvPicPr>
          <p:cNvPr id="264" name="Google Shape;264;p29"/>
          <p:cNvPicPr preferRelativeResize="0"/>
          <p:nvPr/>
        </p:nvPicPr>
        <p:blipFill rotWithShape="1">
          <a:blip r:embed="rId3">
            <a:alphaModFix/>
          </a:blip>
          <a:srcRect/>
          <a:stretch/>
        </p:blipFill>
        <p:spPr>
          <a:xfrm>
            <a:off x="3519949" y="1062332"/>
            <a:ext cx="6381552" cy="2366668"/>
          </a:xfrm>
          <a:prstGeom prst="rect">
            <a:avLst/>
          </a:prstGeom>
          <a:noFill/>
          <a:ln>
            <a:noFill/>
          </a:ln>
        </p:spPr>
      </p:pic>
      <p:sp>
        <p:nvSpPr>
          <p:cNvPr id="265" name="Google Shape;265;p29"/>
          <p:cNvSpPr txBox="1"/>
          <p:nvPr/>
        </p:nvSpPr>
        <p:spPr>
          <a:xfrm>
            <a:off x="1527716" y="4902975"/>
            <a:ext cx="1825083" cy="40011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it-IT" sz="2000" b="1" i="0" u="none" strike="noStrike" cap="none">
                <a:solidFill>
                  <a:schemeClr val="dk1"/>
                </a:solidFill>
                <a:latin typeface="Calibri"/>
                <a:ea typeface="Calibri"/>
                <a:cs typeface="Calibri"/>
                <a:sym typeface="Calibri"/>
              </a:rPr>
              <a:t>Comune:</a:t>
            </a:r>
            <a:endParaRPr sz="1400" b="0" i="0" u="none" strike="noStrike" cap="none">
              <a:solidFill>
                <a:srgbClr val="000000"/>
              </a:solidFill>
              <a:latin typeface="Arial"/>
              <a:ea typeface="Arial"/>
              <a:cs typeface="Arial"/>
              <a:sym typeface="Arial"/>
            </a:endParaRPr>
          </a:p>
        </p:txBody>
      </p:sp>
      <p:pic>
        <p:nvPicPr>
          <p:cNvPr id="266" name="Google Shape;266;p29"/>
          <p:cNvPicPr preferRelativeResize="0"/>
          <p:nvPr/>
        </p:nvPicPr>
        <p:blipFill rotWithShape="1">
          <a:blip r:embed="rId4">
            <a:alphaModFix/>
          </a:blip>
          <a:srcRect/>
          <a:stretch/>
        </p:blipFill>
        <p:spPr>
          <a:xfrm>
            <a:off x="3519949" y="5858662"/>
            <a:ext cx="6835824" cy="855407"/>
          </a:xfrm>
          <a:prstGeom prst="rect">
            <a:avLst/>
          </a:prstGeom>
          <a:noFill/>
          <a:ln>
            <a:noFill/>
          </a:ln>
        </p:spPr>
      </p:pic>
      <p:pic>
        <p:nvPicPr>
          <p:cNvPr id="267" name="Google Shape;267;p29"/>
          <p:cNvPicPr preferRelativeResize="0"/>
          <p:nvPr/>
        </p:nvPicPr>
        <p:blipFill rotWithShape="1">
          <a:blip r:embed="rId5">
            <a:alphaModFix/>
          </a:blip>
          <a:srcRect/>
          <a:stretch/>
        </p:blipFill>
        <p:spPr>
          <a:xfrm>
            <a:off x="3632974" y="3982243"/>
            <a:ext cx="6840786" cy="1995776"/>
          </a:xfrm>
          <a:prstGeom prst="rect">
            <a:avLst/>
          </a:prstGeom>
          <a:noFill/>
          <a:ln>
            <a:noFill/>
          </a:ln>
        </p:spPr>
      </p:pic>
      <p:pic>
        <p:nvPicPr>
          <p:cNvPr id="268" name="Google Shape;268;p29"/>
          <p:cNvPicPr preferRelativeResize="0"/>
          <p:nvPr/>
        </p:nvPicPr>
        <p:blipFill rotWithShape="1">
          <a:blip r:embed="rId6">
            <a:alphaModFix/>
          </a:blip>
          <a:srcRect/>
          <a:stretch/>
        </p:blipFill>
        <p:spPr>
          <a:xfrm>
            <a:off x="195275" y="136525"/>
            <a:ext cx="985838" cy="985838"/>
          </a:xfrm>
          <a:prstGeom prst="rect">
            <a:avLst/>
          </a:prstGeom>
          <a:noFill/>
          <a:ln>
            <a:noFill/>
          </a:ln>
        </p:spPr>
      </p:pic>
      <p:pic>
        <p:nvPicPr>
          <p:cNvPr id="269" name="Google Shape;269;p29"/>
          <p:cNvPicPr preferRelativeResize="0"/>
          <p:nvPr/>
        </p:nvPicPr>
        <p:blipFill rotWithShape="1">
          <a:blip r:embed="rId7">
            <a:alphaModFix/>
          </a:blip>
          <a:srcRect/>
          <a:stretch/>
        </p:blipFill>
        <p:spPr>
          <a:xfrm>
            <a:off x="11124452" y="222491"/>
            <a:ext cx="899871" cy="89987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0"/>
          <p:cNvSpPr txBox="1">
            <a:spLocks noGrp="1"/>
          </p:cNvSpPr>
          <p:nvPr>
            <p:ph type="subTitle" idx="1"/>
          </p:nvPr>
        </p:nvSpPr>
        <p:spPr>
          <a:xfrm>
            <a:off x="1227665" y="571634"/>
            <a:ext cx="9401103" cy="63247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FC000"/>
              </a:buClr>
              <a:buSzPts val="3600"/>
              <a:buNone/>
            </a:pPr>
            <a:r>
              <a:rPr lang="it-IT" sz="3600" b="1">
                <a:solidFill>
                  <a:srgbClr val="FFC000"/>
                </a:solidFill>
              </a:rPr>
              <a:t>ACCESSO CIVICO IN PREFETTURA</a:t>
            </a:r>
            <a:endParaRPr/>
          </a:p>
        </p:txBody>
      </p:sp>
      <p:pic>
        <p:nvPicPr>
          <p:cNvPr id="275" name="Google Shape;275;p30"/>
          <p:cNvPicPr preferRelativeResize="0"/>
          <p:nvPr/>
        </p:nvPicPr>
        <p:blipFill rotWithShape="1">
          <a:blip r:embed="rId3">
            <a:alphaModFix/>
          </a:blip>
          <a:srcRect/>
          <a:stretch/>
        </p:blipFill>
        <p:spPr>
          <a:xfrm>
            <a:off x="1546654" y="1723863"/>
            <a:ext cx="8846042" cy="1163425"/>
          </a:xfrm>
          <a:prstGeom prst="rect">
            <a:avLst/>
          </a:prstGeom>
          <a:noFill/>
          <a:ln>
            <a:noFill/>
          </a:ln>
        </p:spPr>
      </p:pic>
      <p:pic>
        <p:nvPicPr>
          <p:cNvPr id="276" name="Google Shape;276;p30"/>
          <p:cNvPicPr preferRelativeResize="0"/>
          <p:nvPr/>
        </p:nvPicPr>
        <p:blipFill rotWithShape="1">
          <a:blip r:embed="rId4">
            <a:alphaModFix/>
          </a:blip>
          <a:srcRect/>
          <a:stretch/>
        </p:blipFill>
        <p:spPr>
          <a:xfrm>
            <a:off x="1585983" y="3676384"/>
            <a:ext cx="8846042" cy="2609981"/>
          </a:xfrm>
          <a:prstGeom prst="rect">
            <a:avLst/>
          </a:prstGeom>
          <a:noFill/>
          <a:ln>
            <a:noFill/>
          </a:ln>
        </p:spPr>
      </p:pic>
      <p:pic>
        <p:nvPicPr>
          <p:cNvPr id="277" name="Google Shape;277;p30"/>
          <p:cNvPicPr preferRelativeResize="0"/>
          <p:nvPr/>
        </p:nvPicPr>
        <p:blipFill rotWithShape="1">
          <a:blip r:embed="rId5">
            <a:alphaModFix/>
          </a:blip>
          <a:srcRect/>
          <a:stretch/>
        </p:blipFill>
        <p:spPr>
          <a:xfrm>
            <a:off x="195275" y="136525"/>
            <a:ext cx="985838" cy="985838"/>
          </a:xfrm>
          <a:prstGeom prst="rect">
            <a:avLst/>
          </a:prstGeom>
          <a:noFill/>
          <a:ln>
            <a:noFill/>
          </a:ln>
        </p:spPr>
      </p:pic>
      <p:pic>
        <p:nvPicPr>
          <p:cNvPr id="278" name="Google Shape;278;p30"/>
          <p:cNvPicPr preferRelativeResize="0"/>
          <p:nvPr/>
        </p:nvPicPr>
        <p:blipFill rotWithShape="1">
          <a:blip r:embed="rId6">
            <a:alphaModFix/>
          </a:blip>
          <a:srcRect/>
          <a:stretch/>
        </p:blipFill>
        <p:spPr>
          <a:xfrm>
            <a:off x="11124452" y="222491"/>
            <a:ext cx="899871" cy="89987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1"/>
          <p:cNvSpPr txBox="1">
            <a:spLocks noGrp="1"/>
          </p:cNvSpPr>
          <p:nvPr>
            <p:ph type="subTitle" idx="1"/>
          </p:nvPr>
        </p:nvSpPr>
        <p:spPr>
          <a:xfrm>
            <a:off x="1227665" y="571634"/>
            <a:ext cx="9401103" cy="63247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FC000"/>
              </a:buClr>
              <a:buSzPts val="3600"/>
              <a:buNone/>
            </a:pPr>
            <a:r>
              <a:rPr lang="it-IT" sz="3600" b="1">
                <a:solidFill>
                  <a:srgbClr val="FFC000"/>
                </a:solidFill>
              </a:rPr>
              <a:t>L’OFFERTA TECNICA</a:t>
            </a:r>
            <a:endParaRPr/>
          </a:p>
        </p:txBody>
      </p:sp>
      <p:sp>
        <p:nvSpPr>
          <p:cNvPr id="284" name="Google Shape;284;p31"/>
          <p:cNvSpPr txBox="1"/>
          <p:nvPr/>
        </p:nvSpPr>
        <p:spPr>
          <a:xfrm>
            <a:off x="1227665" y="1142791"/>
            <a:ext cx="9823793" cy="507827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it-IT" sz="1800" b="0" i="0" u="none" strike="noStrike" cap="none">
                <a:solidFill>
                  <a:schemeClr val="dk1"/>
                </a:solidFill>
                <a:latin typeface="Calibri"/>
                <a:ea typeface="Calibri"/>
                <a:cs typeface="Calibri"/>
                <a:sym typeface="Calibri"/>
              </a:rPr>
              <a:t>L’accesso all’offerta tecnica è stata rifiutata in prima battuta e poi inviata a seguito di presentazione di ricorso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it-IT" sz="1800" b="0" i="0" u="none" strike="noStrike" cap="none">
                <a:solidFill>
                  <a:schemeClr val="dk1"/>
                </a:solidFill>
                <a:latin typeface="Calibri"/>
                <a:ea typeface="Calibri"/>
                <a:cs typeface="Calibri"/>
                <a:sym typeface="Calibri"/>
              </a:rPr>
              <a:t>Ecco alcuni servizi lì promessi:</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342900" marR="0" lvl="0" indent="-342900" algn="just" rtl="0">
              <a:lnSpc>
                <a:spcPct val="100000"/>
              </a:lnSpc>
              <a:spcBef>
                <a:spcPts val="0"/>
              </a:spcBef>
              <a:spcAft>
                <a:spcPts val="0"/>
              </a:spcAft>
              <a:buClr>
                <a:schemeClr val="dk1"/>
              </a:buClr>
              <a:buSzPts val="1800"/>
              <a:buFont typeface="Calibri"/>
              <a:buAutoNum type="arabicParenR"/>
            </a:pPr>
            <a:r>
              <a:rPr lang="it-IT" sz="1800" b="0" i="0" u="none" strike="noStrike" cap="none">
                <a:solidFill>
                  <a:schemeClr val="dk1"/>
                </a:solidFill>
                <a:latin typeface="Calibri"/>
                <a:ea typeface="Calibri"/>
                <a:cs typeface="Calibri"/>
                <a:sym typeface="Calibri"/>
              </a:rPr>
              <a:t>Esisterebbe un </a:t>
            </a:r>
            <a:r>
              <a:rPr lang="it-IT" sz="1800" b="0" i="0" u="sng" strike="noStrike" cap="none">
                <a:solidFill>
                  <a:schemeClr val="dk1"/>
                </a:solidFill>
                <a:latin typeface="Calibri"/>
                <a:ea typeface="Calibri"/>
                <a:cs typeface="Calibri"/>
                <a:sym typeface="Calibri"/>
              </a:rPr>
              <a:t>software gestionale </a:t>
            </a:r>
            <a:r>
              <a:rPr lang="it-IT" sz="1800" b="0" i="0" u="none" strike="noStrike" cap="none">
                <a:solidFill>
                  <a:schemeClr val="dk1"/>
                </a:solidFill>
                <a:latin typeface="Calibri"/>
                <a:ea typeface="Calibri"/>
                <a:cs typeface="Calibri"/>
                <a:sym typeface="Calibri"/>
              </a:rPr>
              <a:t>con cui verrebbero inviati quotidianamente dati alla Prefettura che, nella risposta all’accesso civico, la Prefettura stessa dichiara di non possedere</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chemeClr val="dk1"/>
              </a:buClr>
              <a:buSzPts val="1800"/>
              <a:buFont typeface="Calibri"/>
              <a:buAutoNum type="arabicParenR"/>
            </a:pPr>
            <a:r>
              <a:rPr lang="it-IT" sz="1800" b="0" i="0" u="sng" strike="noStrike" cap="none">
                <a:solidFill>
                  <a:schemeClr val="dk1"/>
                </a:solidFill>
                <a:latin typeface="Calibri"/>
                <a:ea typeface="Calibri"/>
                <a:cs typeface="Calibri"/>
                <a:sym typeface="Calibri"/>
              </a:rPr>
              <a:t>Gestione digitale delle cartelle</a:t>
            </a:r>
            <a:r>
              <a:rPr lang="it-IT" sz="1800" b="0" i="0" u="none" strike="noStrike" cap="none">
                <a:solidFill>
                  <a:schemeClr val="dk1"/>
                </a:solidFill>
                <a:latin typeface="Calibri"/>
                <a:ea typeface="Calibri"/>
                <a:cs typeface="Calibri"/>
                <a:sym typeface="Calibri"/>
              </a:rPr>
              <a:t>, ma ciò che ci è stato fornito sono documenti incompleti, malamente scritti a mano e alla rinfusa</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chemeClr val="dk1"/>
              </a:buClr>
              <a:buSzPts val="1800"/>
              <a:buFont typeface="Calibri"/>
              <a:buAutoNum type="arabicParenR"/>
            </a:pPr>
            <a:r>
              <a:rPr lang="it-IT" sz="1800" b="0" i="0" u="none" strike="noStrike" cap="none">
                <a:solidFill>
                  <a:schemeClr val="dk1"/>
                </a:solidFill>
                <a:latin typeface="Calibri"/>
                <a:ea typeface="Calibri"/>
                <a:cs typeface="Calibri"/>
                <a:sym typeface="Calibri"/>
              </a:rPr>
              <a:t>Molte della prestazioni descritte sembrano inserite per errore nell’offerta, pensate per centri di accoglienza e non per un CPR. (es. attività di </a:t>
            </a:r>
            <a:r>
              <a:rPr lang="it-IT" sz="1800" b="0" i="0" u="sng" strike="noStrike" cap="none">
                <a:solidFill>
                  <a:schemeClr val="dk1"/>
                </a:solidFill>
                <a:latin typeface="Calibri"/>
                <a:ea typeface="Calibri"/>
                <a:cs typeface="Calibri"/>
                <a:sym typeface="Calibri"/>
              </a:rPr>
              <a:t>distribuzione beni alle famiglie bisognose da parte dei trattenuti, supporto alle donne vittime di violenza domestica</a:t>
            </a:r>
            <a:r>
              <a:rPr lang="it-IT" sz="18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chemeClr val="dk1"/>
              </a:buClr>
              <a:buSzPts val="1800"/>
              <a:buFont typeface="Calibri"/>
              <a:buAutoNum type="arabicParenR"/>
            </a:pPr>
            <a:r>
              <a:rPr lang="it-IT" sz="1800" b="0" i="0" u="sng" strike="noStrike" cap="none">
                <a:solidFill>
                  <a:schemeClr val="dk1"/>
                </a:solidFill>
                <a:latin typeface="Calibri"/>
                <a:ea typeface="Calibri"/>
                <a:cs typeface="Calibri"/>
                <a:sym typeface="Calibri"/>
              </a:rPr>
              <a:t>Distributori automatici di tabacchi mai installati </a:t>
            </a:r>
            <a:r>
              <a:rPr lang="it-IT" sz="1800" b="0" i="0" u="none" strike="noStrike" cap="none">
                <a:solidFill>
                  <a:schemeClr val="dk1"/>
                </a:solidFill>
                <a:latin typeface="Calibri"/>
                <a:ea typeface="Calibri"/>
                <a:cs typeface="Calibri"/>
                <a:sym typeface="Calibri"/>
              </a:rPr>
              <a:t>(del resto il pocket money non viene consegnato quindi come usarli?)</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chemeClr val="dk1"/>
              </a:buClr>
              <a:buSzPts val="1800"/>
              <a:buFont typeface="Calibri"/>
              <a:buAutoNum type="arabicParenR"/>
            </a:pPr>
            <a:r>
              <a:rPr lang="it-IT" sz="1800" b="0" i="0" u="none" strike="noStrike" cap="none">
                <a:solidFill>
                  <a:schemeClr val="dk1"/>
                </a:solidFill>
                <a:latin typeface="Calibri"/>
                <a:ea typeface="Calibri"/>
                <a:cs typeface="Calibri"/>
                <a:sym typeface="Calibri"/>
              </a:rPr>
              <a:t>Programmi di intrattenimento, </a:t>
            </a:r>
            <a:r>
              <a:rPr lang="it-IT" sz="1800" b="0" i="0" u="sng" strike="noStrike" cap="none">
                <a:solidFill>
                  <a:schemeClr val="dk1"/>
                </a:solidFill>
                <a:latin typeface="Calibri"/>
                <a:ea typeface="Calibri"/>
                <a:cs typeface="Calibri"/>
                <a:sym typeface="Calibri"/>
              </a:rPr>
              <a:t>musica, teatro, sport, cineforum</a:t>
            </a:r>
            <a:r>
              <a:rPr lang="it-IT" sz="1800" b="0" i="0" u="none" strike="noStrike" cap="none">
                <a:solidFill>
                  <a:schemeClr val="dk1"/>
                </a:solidFill>
                <a:latin typeface="Calibri"/>
                <a:ea typeface="Calibri"/>
                <a:cs typeface="Calibri"/>
                <a:sym typeface="Calibri"/>
              </a:rPr>
              <a:t>… degni di un campo estivo dove tutti manderebbero volentieri i propri figli</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chemeClr val="dk1"/>
              </a:buClr>
              <a:buSzPts val="1800"/>
              <a:buFont typeface="Calibri"/>
              <a:buAutoNum type="arabicParenR"/>
            </a:pPr>
            <a:r>
              <a:rPr lang="it-IT" sz="1800" b="0" i="0" u="sng" strike="noStrike" cap="none">
                <a:solidFill>
                  <a:schemeClr val="dk1"/>
                </a:solidFill>
                <a:latin typeface="Calibri"/>
                <a:ea typeface="Calibri"/>
                <a:cs typeface="Calibri"/>
                <a:sym typeface="Calibri"/>
              </a:rPr>
              <a:t>Distribuzione di opuscoli informativi </a:t>
            </a:r>
            <a:r>
              <a:rPr lang="it-IT" sz="1800" b="0" i="0" u="none" strike="noStrike" cap="none">
                <a:solidFill>
                  <a:schemeClr val="dk1"/>
                </a:solidFill>
                <a:latin typeface="Calibri"/>
                <a:ea typeface="Calibri"/>
                <a:cs typeface="Calibri"/>
                <a:sym typeface="Calibri"/>
              </a:rPr>
              <a:t>(ma sappiamo che la carta non circola)</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chemeClr val="dk1"/>
              </a:buClr>
              <a:buSzPts val="1800"/>
              <a:buFont typeface="Calibri"/>
              <a:buAutoNum type="arabicParenR"/>
            </a:pPr>
            <a:r>
              <a:rPr lang="it-IT" sz="1800" b="0" i="0" u="none" strike="noStrike" cap="none">
                <a:solidFill>
                  <a:schemeClr val="dk1"/>
                </a:solidFill>
                <a:latin typeface="Calibri"/>
                <a:ea typeface="Calibri"/>
                <a:cs typeface="Calibri"/>
                <a:sym typeface="Calibri"/>
              </a:rPr>
              <a:t>Fantomatici mediatori di cui non c’è traccia al momento del bisogno</a:t>
            </a:r>
            <a:endParaRPr sz="1400" b="0" i="0" u="none" strike="noStrike" cap="none">
              <a:solidFill>
                <a:srgbClr val="000000"/>
              </a:solidFill>
              <a:latin typeface="Arial"/>
              <a:ea typeface="Arial"/>
              <a:cs typeface="Arial"/>
              <a:sym typeface="Arial"/>
            </a:endParaRPr>
          </a:p>
        </p:txBody>
      </p:sp>
      <p:pic>
        <p:nvPicPr>
          <p:cNvPr id="285" name="Google Shape;285;p31"/>
          <p:cNvPicPr preferRelativeResize="0"/>
          <p:nvPr/>
        </p:nvPicPr>
        <p:blipFill rotWithShape="1">
          <a:blip r:embed="rId3">
            <a:alphaModFix/>
          </a:blip>
          <a:srcRect/>
          <a:stretch/>
        </p:blipFill>
        <p:spPr>
          <a:xfrm>
            <a:off x="195275" y="136525"/>
            <a:ext cx="985838" cy="985838"/>
          </a:xfrm>
          <a:prstGeom prst="rect">
            <a:avLst/>
          </a:prstGeom>
          <a:noFill/>
          <a:ln>
            <a:noFill/>
          </a:ln>
        </p:spPr>
      </p:pic>
      <p:pic>
        <p:nvPicPr>
          <p:cNvPr id="286" name="Google Shape;286;p31"/>
          <p:cNvPicPr preferRelativeResize="0"/>
          <p:nvPr/>
        </p:nvPicPr>
        <p:blipFill rotWithShape="1">
          <a:blip r:embed="rId4">
            <a:alphaModFix/>
          </a:blip>
          <a:srcRect/>
          <a:stretch/>
        </p:blipFill>
        <p:spPr>
          <a:xfrm>
            <a:off x="11124452" y="222491"/>
            <a:ext cx="899871" cy="89987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2"/>
          <p:cNvSpPr txBox="1">
            <a:spLocks noGrp="1"/>
          </p:cNvSpPr>
          <p:nvPr>
            <p:ph type="subTitle" idx="1"/>
          </p:nvPr>
        </p:nvSpPr>
        <p:spPr>
          <a:xfrm>
            <a:off x="1227665" y="571634"/>
            <a:ext cx="9401103" cy="111951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FC000"/>
              </a:buClr>
              <a:buSzPts val="3600"/>
              <a:buNone/>
            </a:pPr>
            <a:r>
              <a:rPr lang="it-IT" sz="3600" b="1">
                <a:solidFill>
                  <a:srgbClr val="FFC000"/>
                </a:solidFill>
              </a:rPr>
              <a:t>ACCESSO  FISICO DEL NAGA AL CPR:</a:t>
            </a:r>
            <a:br>
              <a:rPr lang="it-IT" sz="3600" b="1">
                <a:solidFill>
                  <a:srgbClr val="FFC000"/>
                </a:solidFill>
              </a:rPr>
            </a:br>
            <a:r>
              <a:rPr lang="it-IT" sz="3600" b="1">
                <a:solidFill>
                  <a:srgbClr val="FFC000"/>
                </a:solidFill>
              </a:rPr>
              <a:t>UNA STORIA LUNGA 15 MESI</a:t>
            </a:r>
            <a:endParaRPr/>
          </a:p>
        </p:txBody>
      </p:sp>
      <p:sp>
        <p:nvSpPr>
          <p:cNvPr id="292" name="Google Shape;292;p32"/>
          <p:cNvSpPr txBox="1"/>
          <p:nvPr/>
        </p:nvSpPr>
        <p:spPr>
          <a:xfrm>
            <a:off x="1227665" y="1860547"/>
            <a:ext cx="9823800" cy="4894800"/>
          </a:xfrm>
          <a:prstGeom prst="rect">
            <a:avLst/>
          </a:prstGeom>
          <a:noFill/>
          <a:ln>
            <a:noFill/>
          </a:ln>
        </p:spPr>
        <p:txBody>
          <a:bodyPr spcFirstLastPara="1" wrap="square" lIns="91425" tIns="45700" rIns="91425" bIns="45700" anchor="t" anchorCtr="0">
            <a:spAutoFit/>
          </a:bodyPr>
          <a:lstStyle/>
          <a:p>
            <a:pPr marL="857250" marR="0" lvl="0" indent="-857250" algn="l" rtl="0">
              <a:lnSpc>
                <a:spcPct val="100000"/>
              </a:lnSpc>
              <a:spcBef>
                <a:spcPts val="0"/>
              </a:spcBef>
              <a:spcAft>
                <a:spcPts val="0"/>
              </a:spcAft>
              <a:buClr>
                <a:srgbClr val="000000"/>
              </a:buClr>
              <a:buSzPts val="2400"/>
              <a:buFont typeface="Arial"/>
              <a:buChar char="•"/>
            </a:pPr>
            <a:r>
              <a:rPr lang="it-IT" sz="2400" b="0" i="0" u="none" strike="noStrike" cap="none">
                <a:solidFill>
                  <a:srgbClr val="000000"/>
                </a:solidFill>
                <a:latin typeface="Calibri"/>
                <a:ea typeface="Calibri"/>
                <a:cs typeface="Calibri"/>
                <a:sym typeface="Calibri"/>
              </a:rPr>
              <a:t>26 novembre 2021 istanza di accesso</a:t>
            </a:r>
            <a:endParaRPr sz="1400" b="0" i="0" u="none" strike="noStrike" cap="none">
              <a:solidFill>
                <a:srgbClr val="000000"/>
              </a:solidFill>
              <a:latin typeface="Arial"/>
              <a:ea typeface="Arial"/>
              <a:cs typeface="Arial"/>
              <a:sym typeface="Arial"/>
            </a:endParaRPr>
          </a:p>
          <a:p>
            <a:pPr marL="857250" marR="0" lvl="0" indent="-857250" algn="l" rtl="0">
              <a:lnSpc>
                <a:spcPct val="100000"/>
              </a:lnSpc>
              <a:spcBef>
                <a:spcPts val="0"/>
              </a:spcBef>
              <a:spcAft>
                <a:spcPts val="0"/>
              </a:spcAft>
              <a:buClr>
                <a:srgbClr val="000000"/>
              </a:buClr>
              <a:buSzPts val="2400"/>
              <a:buFont typeface="Arial"/>
              <a:buChar char="•"/>
            </a:pPr>
            <a:r>
              <a:rPr lang="it-IT" sz="2400" b="0" i="0" u="none" strike="noStrike" cap="none">
                <a:solidFill>
                  <a:srgbClr val="000000"/>
                </a:solidFill>
                <a:latin typeface="Calibri"/>
                <a:ea typeface="Calibri"/>
                <a:cs typeface="Calibri"/>
                <a:sym typeface="Calibri"/>
              </a:rPr>
              <a:t>20 dicembre 2021 la Prefettura nega l’accesso. Il Ministero ha detto no</a:t>
            </a:r>
            <a:endParaRPr sz="1400" b="0" i="0" u="none" strike="noStrike" cap="none">
              <a:solidFill>
                <a:srgbClr val="000000"/>
              </a:solidFill>
              <a:latin typeface="Arial"/>
              <a:ea typeface="Arial"/>
              <a:cs typeface="Arial"/>
              <a:sym typeface="Arial"/>
            </a:endParaRPr>
          </a:p>
          <a:p>
            <a:pPr marL="857250" marR="0" lvl="0" indent="-857250" algn="l" rtl="0">
              <a:lnSpc>
                <a:spcPct val="100000"/>
              </a:lnSpc>
              <a:spcBef>
                <a:spcPts val="0"/>
              </a:spcBef>
              <a:spcAft>
                <a:spcPts val="0"/>
              </a:spcAft>
              <a:buClr>
                <a:srgbClr val="000000"/>
              </a:buClr>
              <a:buSzPts val="2400"/>
              <a:buFont typeface="Arial"/>
              <a:buChar char="•"/>
            </a:pPr>
            <a:r>
              <a:rPr lang="it-IT" sz="2400" b="0" i="0" u="none" strike="noStrike" cap="none">
                <a:solidFill>
                  <a:srgbClr val="000000"/>
                </a:solidFill>
                <a:latin typeface="Calibri"/>
                <a:ea typeface="Calibri"/>
                <a:cs typeface="Calibri"/>
                <a:sym typeface="Calibri"/>
              </a:rPr>
              <a:t>12 gennaio 2022 . Accesso agli atti del N</a:t>
            </a:r>
            <a:r>
              <a:rPr lang="it-IT" sz="2400">
                <a:latin typeface="Calibri"/>
                <a:ea typeface="Calibri"/>
                <a:cs typeface="Calibri"/>
                <a:sym typeface="Calibri"/>
              </a:rPr>
              <a:t>aga</a:t>
            </a:r>
            <a:r>
              <a:rPr lang="it-IT" sz="2400" b="0" i="0" u="none" strike="noStrike" cap="none">
                <a:solidFill>
                  <a:srgbClr val="000000"/>
                </a:solidFill>
                <a:latin typeface="Calibri"/>
                <a:ea typeface="Calibri"/>
                <a:cs typeface="Calibri"/>
                <a:sym typeface="Calibri"/>
              </a:rPr>
              <a:t> al parere del Ministero</a:t>
            </a:r>
            <a:endParaRPr sz="1400" b="0" i="0" u="none" strike="noStrike" cap="none">
              <a:solidFill>
                <a:srgbClr val="000000"/>
              </a:solidFill>
              <a:latin typeface="Arial"/>
              <a:ea typeface="Arial"/>
              <a:cs typeface="Arial"/>
              <a:sym typeface="Arial"/>
            </a:endParaRPr>
          </a:p>
          <a:p>
            <a:pPr marL="857250" marR="0" lvl="0" indent="-857250" algn="l" rtl="0">
              <a:lnSpc>
                <a:spcPct val="100000"/>
              </a:lnSpc>
              <a:spcBef>
                <a:spcPts val="0"/>
              </a:spcBef>
              <a:spcAft>
                <a:spcPts val="0"/>
              </a:spcAft>
              <a:buClr>
                <a:srgbClr val="000000"/>
              </a:buClr>
              <a:buSzPts val="2400"/>
              <a:buFont typeface="Arial"/>
              <a:buChar char="•"/>
            </a:pPr>
            <a:r>
              <a:rPr lang="it-IT" sz="2400" b="0" i="0" u="none" strike="noStrike" cap="none">
                <a:solidFill>
                  <a:srgbClr val="000000"/>
                </a:solidFill>
                <a:latin typeface="Calibri"/>
                <a:ea typeface="Calibri"/>
                <a:cs typeface="Calibri"/>
                <a:sym typeface="Calibri"/>
              </a:rPr>
              <a:t>Ricorso avverso diniego di accesso</a:t>
            </a:r>
            <a:endParaRPr sz="1400" b="0" i="0" u="none" strike="noStrike" cap="none">
              <a:solidFill>
                <a:srgbClr val="000000"/>
              </a:solidFill>
              <a:latin typeface="Arial"/>
              <a:ea typeface="Arial"/>
              <a:cs typeface="Arial"/>
              <a:sym typeface="Arial"/>
            </a:endParaRPr>
          </a:p>
          <a:p>
            <a:pPr marL="857250" marR="0" lvl="0" indent="-857250" algn="l" rtl="0">
              <a:lnSpc>
                <a:spcPct val="100000"/>
              </a:lnSpc>
              <a:spcBef>
                <a:spcPts val="0"/>
              </a:spcBef>
              <a:spcAft>
                <a:spcPts val="0"/>
              </a:spcAft>
              <a:buClr>
                <a:srgbClr val="000000"/>
              </a:buClr>
              <a:buSzPts val="2400"/>
              <a:buFont typeface="Arial"/>
              <a:buChar char="•"/>
            </a:pPr>
            <a:r>
              <a:rPr lang="it-IT" sz="2400" b="0" i="0" u="none" strike="noStrike" cap="none">
                <a:solidFill>
                  <a:srgbClr val="000000"/>
                </a:solidFill>
                <a:latin typeface="Calibri"/>
                <a:ea typeface="Calibri"/>
                <a:cs typeface="Calibri"/>
                <a:sym typeface="Calibri"/>
              </a:rPr>
              <a:t>Ricorso accolto</a:t>
            </a:r>
            <a:endParaRPr sz="1400" b="0" i="0" u="none" strike="noStrike" cap="none">
              <a:solidFill>
                <a:srgbClr val="000000"/>
              </a:solidFill>
              <a:latin typeface="Arial"/>
              <a:ea typeface="Arial"/>
              <a:cs typeface="Arial"/>
              <a:sym typeface="Arial"/>
            </a:endParaRPr>
          </a:p>
          <a:p>
            <a:pPr marL="857250" marR="0" lvl="0" indent="-857250" algn="l" rtl="0">
              <a:lnSpc>
                <a:spcPct val="100000"/>
              </a:lnSpc>
              <a:spcBef>
                <a:spcPts val="0"/>
              </a:spcBef>
              <a:spcAft>
                <a:spcPts val="0"/>
              </a:spcAft>
              <a:buClr>
                <a:srgbClr val="000000"/>
              </a:buClr>
              <a:buSzPts val="2400"/>
              <a:buFont typeface="Arial"/>
              <a:buChar char="•"/>
            </a:pPr>
            <a:r>
              <a:rPr lang="it-IT" sz="2400" b="0" i="0" u="none" strike="noStrike" cap="none">
                <a:solidFill>
                  <a:srgbClr val="000000"/>
                </a:solidFill>
                <a:latin typeface="Calibri"/>
                <a:ea typeface="Calibri"/>
                <a:cs typeface="Calibri"/>
                <a:sym typeface="Calibri"/>
              </a:rPr>
              <a:t>5 ottobre 2022: udienza pubblica</a:t>
            </a:r>
            <a:endParaRPr sz="1400" b="0" i="0" u="none" strike="noStrike" cap="none">
              <a:solidFill>
                <a:srgbClr val="000000"/>
              </a:solidFill>
              <a:latin typeface="Arial"/>
              <a:ea typeface="Arial"/>
              <a:cs typeface="Arial"/>
              <a:sym typeface="Arial"/>
            </a:endParaRPr>
          </a:p>
          <a:p>
            <a:pPr marL="857250" marR="0" lvl="0" indent="-857250" algn="l" rtl="0">
              <a:lnSpc>
                <a:spcPct val="100000"/>
              </a:lnSpc>
              <a:spcBef>
                <a:spcPts val="0"/>
              </a:spcBef>
              <a:spcAft>
                <a:spcPts val="0"/>
              </a:spcAft>
              <a:buClr>
                <a:srgbClr val="000000"/>
              </a:buClr>
              <a:buSzPts val="2400"/>
              <a:buFont typeface="Arial"/>
              <a:buChar char="•"/>
            </a:pPr>
            <a:r>
              <a:rPr lang="it-IT" sz="2400" b="0" i="0" u="none" strike="noStrike" cap="none">
                <a:solidFill>
                  <a:srgbClr val="000000"/>
                </a:solidFill>
                <a:latin typeface="Calibri"/>
                <a:ea typeface="Calibri"/>
                <a:cs typeface="Calibri"/>
                <a:sym typeface="Calibri"/>
              </a:rPr>
              <a:t>Memoria del Ministero</a:t>
            </a:r>
            <a:endParaRPr sz="1400" b="0" i="0" u="none" strike="noStrike" cap="none">
              <a:solidFill>
                <a:srgbClr val="000000"/>
              </a:solidFill>
              <a:latin typeface="Arial"/>
              <a:ea typeface="Arial"/>
              <a:cs typeface="Arial"/>
              <a:sym typeface="Arial"/>
            </a:endParaRPr>
          </a:p>
          <a:p>
            <a:pPr marL="857250" marR="0" lvl="0" indent="-857250" algn="l" rtl="0">
              <a:lnSpc>
                <a:spcPct val="100000"/>
              </a:lnSpc>
              <a:spcBef>
                <a:spcPts val="0"/>
              </a:spcBef>
              <a:spcAft>
                <a:spcPts val="0"/>
              </a:spcAft>
              <a:buClr>
                <a:srgbClr val="000000"/>
              </a:buClr>
              <a:buSzPts val="2400"/>
              <a:buFont typeface="Arial"/>
              <a:buChar char="•"/>
            </a:pPr>
            <a:r>
              <a:rPr lang="it-IT" sz="2400" b="0" i="0" u="none" strike="noStrike" cap="none">
                <a:solidFill>
                  <a:srgbClr val="000000"/>
                </a:solidFill>
                <a:latin typeface="Calibri"/>
                <a:ea typeface="Calibri"/>
                <a:cs typeface="Calibri"/>
                <a:sym typeface="Calibri"/>
              </a:rPr>
              <a:t>Memoria del Naga</a:t>
            </a:r>
            <a:endParaRPr sz="1400" b="0" i="0" u="none" strike="noStrike" cap="none">
              <a:solidFill>
                <a:srgbClr val="000000"/>
              </a:solidFill>
              <a:latin typeface="Arial"/>
              <a:ea typeface="Arial"/>
              <a:cs typeface="Arial"/>
              <a:sym typeface="Arial"/>
            </a:endParaRPr>
          </a:p>
          <a:p>
            <a:pPr marL="857250" marR="0" lvl="0" indent="-857250" algn="l" rtl="0">
              <a:lnSpc>
                <a:spcPct val="100000"/>
              </a:lnSpc>
              <a:spcBef>
                <a:spcPts val="0"/>
              </a:spcBef>
              <a:spcAft>
                <a:spcPts val="0"/>
              </a:spcAft>
              <a:buClr>
                <a:srgbClr val="000000"/>
              </a:buClr>
              <a:buSzPts val="2400"/>
              <a:buFont typeface="Arial"/>
              <a:buChar char="•"/>
            </a:pPr>
            <a:r>
              <a:rPr lang="it-IT" sz="2400" b="0" i="0" u="none" strike="noStrike" cap="none">
                <a:solidFill>
                  <a:srgbClr val="000000"/>
                </a:solidFill>
                <a:latin typeface="Calibri"/>
                <a:ea typeface="Calibri"/>
                <a:cs typeface="Calibri"/>
                <a:sym typeface="Calibri"/>
              </a:rPr>
              <a:t>Accoglimento  in toto del ricorso</a:t>
            </a:r>
            <a:endParaRPr sz="1400" b="0" i="0" u="none" strike="noStrike" cap="none">
              <a:solidFill>
                <a:srgbClr val="000000"/>
              </a:solidFill>
              <a:latin typeface="Arial"/>
              <a:ea typeface="Arial"/>
              <a:cs typeface="Arial"/>
              <a:sym typeface="Arial"/>
            </a:endParaRPr>
          </a:p>
          <a:p>
            <a:pPr marL="857250" marR="0" lvl="0" indent="-857250" algn="l" rtl="0">
              <a:lnSpc>
                <a:spcPct val="100000"/>
              </a:lnSpc>
              <a:spcBef>
                <a:spcPts val="0"/>
              </a:spcBef>
              <a:spcAft>
                <a:spcPts val="0"/>
              </a:spcAft>
              <a:buClr>
                <a:srgbClr val="000000"/>
              </a:buClr>
              <a:buSzPts val="2400"/>
              <a:buFont typeface="Arial"/>
              <a:buChar char="•"/>
            </a:pPr>
            <a:r>
              <a:rPr lang="it-IT" sz="2400" b="0" i="0" u="none" strike="noStrike" cap="none">
                <a:solidFill>
                  <a:srgbClr val="000000"/>
                </a:solidFill>
                <a:latin typeface="Calibri"/>
                <a:ea typeface="Calibri"/>
                <a:cs typeface="Calibri"/>
                <a:sym typeface="Calibri"/>
              </a:rPr>
              <a:t>2 marzo 2023: accesso del Naga, per ….. due ore</a:t>
            </a:r>
            <a:endParaRPr sz="1400" b="0" i="0" u="none" strike="noStrike" cap="none">
              <a:solidFill>
                <a:srgbClr val="000000"/>
              </a:solidFill>
              <a:latin typeface="Arial"/>
              <a:ea typeface="Arial"/>
              <a:cs typeface="Arial"/>
              <a:sym typeface="Arial"/>
            </a:endParaRPr>
          </a:p>
          <a:p>
            <a:pPr marL="857250" marR="0" lvl="0" indent="-704850" algn="l" rtl="0">
              <a:lnSpc>
                <a:spcPct val="100000"/>
              </a:lnSpc>
              <a:spcBef>
                <a:spcPts val="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it-IT" sz="2400" b="1" i="0" u="none" strike="noStrike" cap="none">
                <a:solidFill>
                  <a:srgbClr val="7030A0"/>
                </a:solidFill>
                <a:latin typeface="Arial"/>
                <a:ea typeface="Arial"/>
                <a:cs typeface="Arial"/>
                <a:sym typeface="Arial"/>
              </a:rPr>
              <a:t>…..?? NON CI VOGLIONO? PERCHE’?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293" name="Google Shape;293;p32"/>
          <p:cNvPicPr preferRelativeResize="0"/>
          <p:nvPr/>
        </p:nvPicPr>
        <p:blipFill rotWithShape="1">
          <a:blip r:embed="rId3">
            <a:alphaModFix/>
          </a:blip>
          <a:srcRect/>
          <a:stretch/>
        </p:blipFill>
        <p:spPr>
          <a:xfrm>
            <a:off x="9152743" y="3676516"/>
            <a:ext cx="1752600" cy="2609850"/>
          </a:xfrm>
          <a:prstGeom prst="rect">
            <a:avLst/>
          </a:prstGeom>
          <a:noFill/>
          <a:ln>
            <a:noFill/>
          </a:ln>
        </p:spPr>
      </p:pic>
      <p:pic>
        <p:nvPicPr>
          <p:cNvPr id="294" name="Google Shape;294;p32"/>
          <p:cNvPicPr preferRelativeResize="0"/>
          <p:nvPr/>
        </p:nvPicPr>
        <p:blipFill rotWithShape="1">
          <a:blip r:embed="rId4">
            <a:alphaModFix/>
          </a:blip>
          <a:srcRect/>
          <a:stretch/>
        </p:blipFill>
        <p:spPr>
          <a:xfrm>
            <a:off x="195275" y="136525"/>
            <a:ext cx="985838" cy="985838"/>
          </a:xfrm>
          <a:prstGeom prst="rect">
            <a:avLst/>
          </a:prstGeom>
          <a:noFill/>
          <a:ln>
            <a:noFill/>
          </a:ln>
        </p:spPr>
      </p:pic>
      <p:pic>
        <p:nvPicPr>
          <p:cNvPr id="295" name="Google Shape;295;p32"/>
          <p:cNvPicPr preferRelativeResize="0"/>
          <p:nvPr/>
        </p:nvPicPr>
        <p:blipFill rotWithShape="1">
          <a:blip r:embed="rId5">
            <a:alphaModFix/>
          </a:blip>
          <a:srcRect/>
          <a:stretch/>
        </p:blipFill>
        <p:spPr>
          <a:xfrm>
            <a:off x="11124452" y="222491"/>
            <a:ext cx="899871" cy="89987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3"/>
          <p:cNvSpPr txBox="1">
            <a:spLocks noGrp="1"/>
          </p:cNvSpPr>
          <p:nvPr>
            <p:ph type="subTitle" idx="1"/>
          </p:nvPr>
        </p:nvSpPr>
        <p:spPr>
          <a:xfrm>
            <a:off x="1227665" y="571634"/>
            <a:ext cx="9401103" cy="1679953"/>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FC000"/>
              </a:buClr>
              <a:buSzPts val="3600"/>
              <a:buNone/>
            </a:pPr>
            <a:r>
              <a:rPr lang="it-IT" sz="3600" b="1">
                <a:solidFill>
                  <a:srgbClr val="FFC000"/>
                </a:solidFill>
              </a:rPr>
              <a:t>ACCESSO  FISICO DEL NAGA AL CPR: </a:t>
            </a:r>
            <a:br>
              <a:rPr lang="it-IT" sz="3600" b="1">
                <a:solidFill>
                  <a:srgbClr val="FFC000"/>
                </a:solidFill>
              </a:rPr>
            </a:br>
            <a:r>
              <a:rPr lang="it-IT" sz="3600" b="1">
                <a:solidFill>
                  <a:srgbClr val="FFC000"/>
                </a:solidFill>
              </a:rPr>
              <a:t>2 MARZO 2023</a:t>
            </a:r>
            <a:endParaRPr/>
          </a:p>
          <a:p>
            <a:pPr marL="0" lvl="0" indent="0" algn="ctr" rtl="0">
              <a:lnSpc>
                <a:spcPct val="90000"/>
              </a:lnSpc>
              <a:spcBef>
                <a:spcPts val="1000"/>
              </a:spcBef>
              <a:spcAft>
                <a:spcPts val="0"/>
              </a:spcAft>
              <a:buClr>
                <a:schemeClr val="dk1"/>
              </a:buClr>
              <a:buSzPts val="2800"/>
              <a:buNone/>
            </a:pPr>
            <a:r>
              <a:rPr lang="it-IT" sz="2800" b="1"/>
              <a:t>IL BENVENUTO:</a:t>
            </a:r>
            <a:endParaRPr/>
          </a:p>
          <a:p>
            <a:pPr marL="0" lvl="0" indent="0" algn="ctr" rtl="0">
              <a:lnSpc>
                <a:spcPct val="90000"/>
              </a:lnSpc>
              <a:spcBef>
                <a:spcPts val="1000"/>
              </a:spcBef>
              <a:spcAft>
                <a:spcPts val="0"/>
              </a:spcAft>
              <a:buClr>
                <a:schemeClr val="dk1"/>
              </a:buClr>
              <a:buSzPts val="3600"/>
              <a:buNone/>
            </a:pPr>
            <a:endParaRPr sz="3600" b="1">
              <a:solidFill>
                <a:srgbClr val="FFC000"/>
              </a:solidFill>
            </a:endParaRPr>
          </a:p>
        </p:txBody>
      </p:sp>
      <p:pic>
        <p:nvPicPr>
          <p:cNvPr id="301" name="Google Shape;301;p33"/>
          <p:cNvPicPr preferRelativeResize="0"/>
          <p:nvPr/>
        </p:nvPicPr>
        <p:blipFill rotWithShape="1">
          <a:blip r:embed="rId3">
            <a:alphaModFix/>
          </a:blip>
          <a:srcRect/>
          <a:stretch/>
        </p:blipFill>
        <p:spPr>
          <a:xfrm>
            <a:off x="1671482" y="2363871"/>
            <a:ext cx="8430515" cy="4017259"/>
          </a:xfrm>
          <a:prstGeom prst="rect">
            <a:avLst/>
          </a:prstGeom>
          <a:noFill/>
          <a:ln>
            <a:noFill/>
          </a:ln>
        </p:spPr>
      </p:pic>
      <p:pic>
        <p:nvPicPr>
          <p:cNvPr id="302" name="Google Shape;302;p33"/>
          <p:cNvPicPr preferRelativeResize="0"/>
          <p:nvPr/>
        </p:nvPicPr>
        <p:blipFill rotWithShape="1">
          <a:blip r:embed="rId4">
            <a:alphaModFix/>
          </a:blip>
          <a:srcRect/>
          <a:stretch/>
        </p:blipFill>
        <p:spPr>
          <a:xfrm>
            <a:off x="195275" y="136525"/>
            <a:ext cx="985838" cy="985838"/>
          </a:xfrm>
          <a:prstGeom prst="rect">
            <a:avLst/>
          </a:prstGeom>
          <a:noFill/>
          <a:ln>
            <a:noFill/>
          </a:ln>
        </p:spPr>
      </p:pic>
      <p:pic>
        <p:nvPicPr>
          <p:cNvPr id="303" name="Google Shape;303;p33"/>
          <p:cNvPicPr preferRelativeResize="0"/>
          <p:nvPr/>
        </p:nvPicPr>
        <p:blipFill rotWithShape="1">
          <a:blip r:embed="rId5">
            <a:alphaModFix/>
          </a:blip>
          <a:srcRect/>
          <a:stretch/>
        </p:blipFill>
        <p:spPr>
          <a:xfrm>
            <a:off x="11124452" y="222491"/>
            <a:ext cx="899871" cy="89987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4"/>
          <p:cNvSpPr txBox="1">
            <a:spLocks noGrp="1"/>
          </p:cNvSpPr>
          <p:nvPr>
            <p:ph type="subTitle" idx="1"/>
          </p:nvPr>
        </p:nvSpPr>
        <p:spPr>
          <a:xfrm>
            <a:off x="1227665" y="571634"/>
            <a:ext cx="9401103" cy="307613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FC000"/>
              </a:buClr>
              <a:buSzPts val="3600"/>
              <a:buNone/>
            </a:pPr>
            <a:r>
              <a:rPr lang="it-IT" sz="3600" b="1">
                <a:solidFill>
                  <a:srgbClr val="FFC000"/>
                </a:solidFill>
              </a:rPr>
              <a:t>ACCESSO  FISICO DEL NAGA AL CPR: </a:t>
            </a:r>
            <a:br>
              <a:rPr lang="it-IT" sz="3600" b="1">
                <a:solidFill>
                  <a:srgbClr val="FFC000"/>
                </a:solidFill>
              </a:rPr>
            </a:br>
            <a:r>
              <a:rPr lang="it-IT" sz="3600" b="1">
                <a:solidFill>
                  <a:srgbClr val="FFC000"/>
                </a:solidFill>
              </a:rPr>
              <a:t>2 MARZO 2023</a:t>
            </a:r>
            <a:endParaRPr/>
          </a:p>
          <a:p>
            <a:pPr marL="0" lvl="0" indent="0" algn="ctr" rtl="0">
              <a:lnSpc>
                <a:spcPct val="90000"/>
              </a:lnSpc>
              <a:spcBef>
                <a:spcPts val="1000"/>
              </a:spcBef>
              <a:spcAft>
                <a:spcPts val="0"/>
              </a:spcAft>
              <a:buClr>
                <a:schemeClr val="dk1"/>
              </a:buClr>
              <a:buSzPts val="3600"/>
              <a:buNone/>
            </a:pPr>
            <a:endParaRPr sz="3600" b="1">
              <a:solidFill>
                <a:srgbClr val="FFC000"/>
              </a:solidFill>
            </a:endParaRPr>
          </a:p>
        </p:txBody>
      </p:sp>
      <p:sp>
        <p:nvSpPr>
          <p:cNvPr id="309" name="Google Shape;309;p34"/>
          <p:cNvSpPr txBox="1"/>
          <p:nvPr/>
        </p:nvSpPr>
        <p:spPr>
          <a:xfrm>
            <a:off x="1130710" y="1623318"/>
            <a:ext cx="10137058" cy="4401164"/>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chemeClr val="dk1"/>
              </a:buClr>
              <a:buSzPts val="2800"/>
              <a:buFont typeface="Arial"/>
              <a:buChar char="•"/>
            </a:pPr>
            <a:r>
              <a:rPr lang="it-IT" sz="2800" b="0" i="0" u="none" strike="noStrike" cap="none">
                <a:solidFill>
                  <a:schemeClr val="dk1"/>
                </a:solidFill>
                <a:latin typeface="Calibri"/>
                <a:ea typeface="Calibri"/>
                <a:cs typeface="Calibri"/>
                <a:sym typeface="Calibri"/>
              </a:rPr>
              <a:t>L’acqua è potabile?</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chemeClr val="dk1"/>
              </a:buClr>
              <a:buSzPts val="2800"/>
              <a:buFont typeface="Arial"/>
              <a:buChar char="•"/>
            </a:pPr>
            <a:r>
              <a:rPr lang="it-IT" sz="2800" b="0" i="0" u="none" strike="noStrike" cap="none">
                <a:solidFill>
                  <a:schemeClr val="dk1"/>
                </a:solidFill>
                <a:latin typeface="Calibri"/>
                <a:ea typeface="Calibri"/>
                <a:cs typeface="Calibri"/>
                <a:sym typeface="Calibri"/>
              </a:rPr>
              <a:t>Piani di evacuazione nascosti per motivi di…. sicurezza</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chemeClr val="dk1"/>
              </a:buClr>
              <a:buSzPts val="2800"/>
              <a:buFont typeface="Arial"/>
              <a:buChar char="•"/>
            </a:pPr>
            <a:r>
              <a:rPr lang="it-IT" sz="2800" b="0" i="0" u="none" strike="noStrike" cap="none">
                <a:solidFill>
                  <a:schemeClr val="dk1"/>
                </a:solidFill>
                <a:latin typeface="Calibri"/>
                <a:ea typeface="Calibri"/>
                <a:cs typeface="Calibri"/>
                <a:sym typeface="Calibri"/>
              </a:rPr>
              <a:t>Defibrillatore col dono dell’ubiquità</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chemeClr val="dk1"/>
              </a:buClr>
              <a:buSzPts val="2800"/>
              <a:buFont typeface="Arial"/>
              <a:buChar char="•"/>
            </a:pPr>
            <a:r>
              <a:rPr lang="it-IT" sz="2800" b="0" i="0" u="none" strike="noStrike" cap="none">
                <a:solidFill>
                  <a:schemeClr val="dk1"/>
                </a:solidFill>
                <a:latin typeface="Calibri"/>
                <a:ea typeface="Calibri"/>
                <a:cs typeface="Calibri"/>
                <a:sym typeface="Calibri"/>
              </a:rPr>
              <a:t>Psicologa o impiegata?</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chemeClr val="dk1"/>
              </a:buClr>
              <a:buSzPts val="2800"/>
              <a:buFont typeface="Arial"/>
              <a:buChar char="•"/>
            </a:pPr>
            <a:r>
              <a:rPr lang="it-IT" sz="2800" b="0" i="0" u="none" strike="noStrike" cap="none">
                <a:solidFill>
                  <a:schemeClr val="dk1"/>
                </a:solidFill>
                <a:latin typeface="Calibri"/>
                <a:ea typeface="Calibri"/>
                <a:cs typeface="Calibri"/>
                <a:sym typeface="Calibri"/>
              </a:rPr>
              <a:t>Modulo informativo introvabile</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chemeClr val="dk1"/>
              </a:buClr>
              <a:buSzPts val="2800"/>
              <a:buFont typeface="Arial"/>
              <a:buChar char="•"/>
            </a:pPr>
            <a:r>
              <a:rPr lang="it-IT" sz="2800" b="0" i="0" u="none" strike="noStrike" cap="none">
                <a:solidFill>
                  <a:schemeClr val="dk1"/>
                </a:solidFill>
                <a:latin typeface="Calibri"/>
                <a:ea typeface="Calibri"/>
                <a:cs typeface="Calibri"/>
                <a:sym typeface="Calibri"/>
              </a:rPr>
              <a:t>L’informatore legale fornisce l’informazione «prevista per legge»</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chemeClr val="dk1"/>
              </a:buClr>
              <a:buSzPts val="2800"/>
              <a:buFont typeface="Arial"/>
              <a:buChar char="•"/>
            </a:pPr>
            <a:r>
              <a:rPr lang="it-IT" sz="2800" b="0" i="0" u="none" strike="noStrike" cap="none">
                <a:solidFill>
                  <a:schemeClr val="dk1"/>
                </a:solidFill>
                <a:latin typeface="Calibri"/>
                <a:ea typeface="Calibri"/>
                <a:cs typeface="Calibri"/>
                <a:sym typeface="Calibri"/>
              </a:rPr>
              <a:t>Divieto di visita ai moduli abitativi in nome della privacy e sicurezza</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chemeClr val="dk1"/>
              </a:buClr>
              <a:buSzPts val="2800"/>
              <a:buFont typeface="Arial"/>
              <a:buChar char="•"/>
            </a:pPr>
            <a:r>
              <a:rPr lang="it-IT" sz="2800" b="0" i="0" u="none" strike="noStrike" cap="none">
                <a:solidFill>
                  <a:schemeClr val="dk1"/>
                </a:solidFill>
                <a:latin typeface="Calibri"/>
                <a:ea typeface="Calibri"/>
                <a:cs typeface="Calibri"/>
                <a:sym typeface="Calibri"/>
              </a:rPr>
              <a:t>Divieto di portare i telefoni cellulari durante i colloqui per motivi di privacy!</a:t>
            </a:r>
            <a:endParaRPr sz="1400" b="0" i="0" u="none" strike="noStrike" cap="none">
              <a:solidFill>
                <a:srgbClr val="000000"/>
              </a:solidFill>
              <a:latin typeface="Arial"/>
              <a:ea typeface="Arial"/>
              <a:cs typeface="Arial"/>
              <a:sym typeface="Arial"/>
            </a:endParaRPr>
          </a:p>
        </p:txBody>
      </p:sp>
      <p:pic>
        <p:nvPicPr>
          <p:cNvPr id="310" name="Google Shape;310;p34"/>
          <p:cNvPicPr preferRelativeResize="0"/>
          <p:nvPr/>
        </p:nvPicPr>
        <p:blipFill rotWithShape="1">
          <a:blip r:embed="rId3">
            <a:alphaModFix/>
          </a:blip>
          <a:srcRect/>
          <a:stretch/>
        </p:blipFill>
        <p:spPr>
          <a:xfrm>
            <a:off x="195275" y="136525"/>
            <a:ext cx="985838" cy="985838"/>
          </a:xfrm>
          <a:prstGeom prst="rect">
            <a:avLst/>
          </a:prstGeom>
          <a:noFill/>
          <a:ln>
            <a:noFill/>
          </a:ln>
        </p:spPr>
      </p:pic>
      <p:pic>
        <p:nvPicPr>
          <p:cNvPr id="311" name="Google Shape;311;p34"/>
          <p:cNvPicPr preferRelativeResize="0"/>
          <p:nvPr/>
        </p:nvPicPr>
        <p:blipFill rotWithShape="1">
          <a:blip r:embed="rId4">
            <a:alphaModFix/>
          </a:blip>
          <a:srcRect/>
          <a:stretch/>
        </p:blipFill>
        <p:spPr>
          <a:xfrm>
            <a:off x="11124452" y="222491"/>
            <a:ext cx="899871" cy="89987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35"/>
          <p:cNvSpPr txBox="1">
            <a:spLocks noGrp="1"/>
          </p:cNvSpPr>
          <p:nvPr>
            <p:ph type="subTitle" idx="1"/>
          </p:nvPr>
        </p:nvSpPr>
        <p:spPr>
          <a:xfrm>
            <a:off x="1227665" y="571634"/>
            <a:ext cx="9511671" cy="68689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FC000"/>
              </a:buClr>
              <a:buSzPts val="3600"/>
              <a:buNone/>
            </a:pPr>
            <a:r>
              <a:rPr lang="it-IT" sz="3600" b="1">
                <a:solidFill>
                  <a:srgbClr val="FFC000"/>
                </a:solidFill>
              </a:rPr>
              <a:t>AL DI LA’ DI QUELLA PORTA</a:t>
            </a:r>
            <a:endParaRPr>
              <a:highlight>
                <a:srgbClr val="FFFF00"/>
              </a:highlight>
            </a:endParaRPr>
          </a:p>
          <a:p>
            <a:pPr marL="0" lvl="0" indent="0" algn="ctr" rtl="0">
              <a:lnSpc>
                <a:spcPct val="90000"/>
              </a:lnSpc>
              <a:spcBef>
                <a:spcPts val="1000"/>
              </a:spcBef>
              <a:spcAft>
                <a:spcPts val="0"/>
              </a:spcAft>
              <a:buClr>
                <a:schemeClr val="dk1"/>
              </a:buClr>
              <a:buSzPts val="3600"/>
              <a:buNone/>
            </a:pPr>
            <a:endParaRPr sz="3600" b="1">
              <a:solidFill>
                <a:srgbClr val="FFC000"/>
              </a:solidFill>
            </a:endParaRPr>
          </a:p>
        </p:txBody>
      </p:sp>
      <p:sp>
        <p:nvSpPr>
          <p:cNvPr id="317" name="Google Shape;317;p35"/>
          <p:cNvSpPr txBox="1"/>
          <p:nvPr/>
        </p:nvSpPr>
        <p:spPr>
          <a:xfrm>
            <a:off x="2946330" y="1258529"/>
            <a:ext cx="6299340" cy="113877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it-IT" sz="3200" b="0" i="0" u="none" strike="noStrike" cap="none">
                <a:solidFill>
                  <a:schemeClr val="dk1"/>
                </a:solidFill>
                <a:latin typeface="Calibri"/>
                <a:ea typeface="Calibri"/>
                <a:cs typeface="Calibri"/>
                <a:sym typeface="Calibri"/>
              </a:rPr>
              <a:t>CI SIAMO ANDATI DAVVERO?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r>
              <a:rPr lang="it-IT" sz="3600" b="1" i="0" u="none" strike="noStrike" cap="none">
                <a:solidFill>
                  <a:schemeClr val="dk1"/>
                </a:solidFill>
                <a:latin typeface="Calibri"/>
                <a:ea typeface="Calibri"/>
                <a:cs typeface="Calibri"/>
                <a:sym typeface="Calibri"/>
              </a:rPr>
              <a:t>L’impressione è di NO ! </a:t>
            </a:r>
            <a:endParaRPr sz="1400" b="0" i="0" u="none" strike="noStrike" cap="none">
              <a:solidFill>
                <a:srgbClr val="000000"/>
              </a:solidFill>
              <a:latin typeface="Arial"/>
              <a:ea typeface="Arial"/>
              <a:cs typeface="Arial"/>
              <a:sym typeface="Arial"/>
            </a:endParaRPr>
          </a:p>
        </p:txBody>
      </p:sp>
      <p:pic>
        <p:nvPicPr>
          <p:cNvPr id="318" name="Google Shape;318;p35"/>
          <p:cNvPicPr preferRelativeResize="0"/>
          <p:nvPr/>
        </p:nvPicPr>
        <p:blipFill rotWithShape="1">
          <a:blip r:embed="rId3">
            <a:alphaModFix/>
          </a:blip>
          <a:srcRect/>
          <a:stretch/>
        </p:blipFill>
        <p:spPr>
          <a:xfrm>
            <a:off x="4353544" y="2498164"/>
            <a:ext cx="3524250" cy="4162425"/>
          </a:xfrm>
          <a:prstGeom prst="rect">
            <a:avLst/>
          </a:prstGeom>
          <a:noFill/>
          <a:ln>
            <a:noFill/>
          </a:ln>
        </p:spPr>
      </p:pic>
      <p:pic>
        <p:nvPicPr>
          <p:cNvPr id="319" name="Google Shape;319;p35"/>
          <p:cNvPicPr preferRelativeResize="0"/>
          <p:nvPr/>
        </p:nvPicPr>
        <p:blipFill rotWithShape="1">
          <a:blip r:embed="rId4">
            <a:alphaModFix/>
          </a:blip>
          <a:srcRect/>
          <a:stretch/>
        </p:blipFill>
        <p:spPr>
          <a:xfrm>
            <a:off x="195275" y="136525"/>
            <a:ext cx="985838" cy="985838"/>
          </a:xfrm>
          <a:prstGeom prst="rect">
            <a:avLst/>
          </a:prstGeom>
          <a:noFill/>
          <a:ln>
            <a:noFill/>
          </a:ln>
        </p:spPr>
      </p:pic>
      <p:pic>
        <p:nvPicPr>
          <p:cNvPr id="320" name="Google Shape;320;p35"/>
          <p:cNvPicPr preferRelativeResize="0"/>
          <p:nvPr/>
        </p:nvPicPr>
        <p:blipFill rotWithShape="1">
          <a:blip r:embed="rId5">
            <a:alphaModFix/>
          </a:blip>
          <a:srcRect/>
          <a:stretch/>
        </p:blipFill>
        <p:spPr>
          <a:xfrm>
            <a:off x="11124452" y="222491"/>
            <a:ext cx="899871" cy="89987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3"/>
          <p:cNvSpPr txBox="1">
            <a:spLocks noGrp="1"/>
          </p:cNvSpPr>
          <p:nvPr>
            <p:ph type="subTitle" idx="1"/>
          </p:nvPr>
        </p:nvSpPr>
        <p:spPr>
          <a:xfrm>
            <a:off x="1258927" y="112098"/>
            <a:ext cx="10264479" cy="657383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FC000"/>
              </a:buClr>
              <a:buSzPts val="3600"/>
              <a:buNone/>
            </a:pPr>
            <a:r>
              <a:rPr lang="it-IT" sz="3600" b="1">
                <a:solidFill>
                  <a:srgbClr val="FFC000"/>
                </a:solidFill>
              </a:rPr>
              <a:t>IL TRATTENIMENTO, UN CALVARIO VARIEGATO</a:t>
            </a:r>
            <a:endParaRPr/>
          </a:p>
          <a:p>
            <a:pPr marL="0" lvl="0" indent="0" algn="ctr" rtl="0">
              <a:lnSpc>
                <a:spcPct val="90000"/>
              </a:lnSpc>
              <a:spcBef>
                <a:spcPts val="1000"/>
              </a:spcBef>
              <a:spcAft>
                <a:spcPts val="0"/>
              </a:spcAft>
              <a:buClr>
                <a:schemeClr val="dk1"/>
              </a:buClr>
              <a:buSzPts val="2400"/>
              <a:buNone/>
            </a:pPr>
            <a:r>
              <a:rPr lang="it-IT" b="1"/>
              <a:t>LA VISITA DI IDONEITA’ E PRESA IN CARICO: </a:t>
            </a:r>
            <a:endParaRPr/>
          </a:p>
          <a:p>
            <a:pPr marL="342900" lvl="0" indent="-342900" algn="l" rtl="0">
              <a:lnSpc>
                <a:spcPct val="90000"/>
              </a:lnSpc>
              <a:spcBef>
                <a:spcPts val="1000"/>
              </a:spcBef>
              <a:spcAft>
                <a:spcPts val="0"/>
              </a:spcAft>
              <a:buClr>
                <a:schemeClr val="dk1"/>
              </a:buClr>
              <a:buSzPts val="2000"/>
              <a:buFont typeface="Arial"/>
              <a:buChar char="•"/>
            </a:pPr>
            <a:r>
              <a:rPr lang="it-IT" sz="2000"/>
              <a:t>Flessioni nudi con pubblico di agenti</a:t>
            </a:r>
            <a:endParaRPr/>
          </a:p>
          <a:p>
            <a:pPr marL="342900" lvl="0" indent="-342900" algn="l" rtl="0">
              <a:lnSpc>
                <a:spcPct val="90000"/>
              </a:lnSpc>
              <a:spcBef>
                <a:spcPts val="1000"/>
              </a:spcBef>
              <a:spcAft>
                <a:spcPts val="0"/>
              </a:spcAft>
              <a:buClr>
                <a:schemeClr val="dk1"/>
              </a:buClr>
              <a:buSzPts val="2000"/>
              <a:buFont typeface="Arial"/>
              <a:buChar char="•"/>
            </a:pPr>
            <a:r>
              <a:rPr lang="it-IT" sz="2000"/>
              <a:t>Nessuno strumento «idoneo», nessun esame diagnostico</a:t>
            </a:r>
            <a:endParaRPr/>
          </a:p>
          <a:p>
            <a:pPr marL="342900" lvl="0" indent="-254000" algn="ctr" rtl="0">
              <a:lnSpc>
                <a:spcPct val="90000"/>
              </a:lnSpc>
              <a:spcBef>
                <a:spcPts val="1000"/>
              </a:spcBef>
              <a:spcAft>
                <a:spcPts val="0"/>
              </a:spcAft>
              <a:buClr>
                <a:schemeClr val="dk1"/>
              </a:buClr>
              <a:buSzPts val="1400"/>
              <a:buFont typeface="Arial"/>
              <a:buNone/>
            </a:pPr>
            <a:endParaRPr sz="1400" b="1"/>
          </a:p>
          <a:p>
            <a:pPr marL="0" lvl="0" indent="0" algn="ctr" rtl="0">
              <a:lnSpc>
                <a:spcPct val="90000"/>
              </a:lnSpc>
              <a:spcBef>
                <a:spcPts val="1000"/>
              </a:spcBef>
              <a:spcAft>
                <a:spcPts val="0"/>
              </a:spcAft>
              <a:buClr>
                <a:schemeClr val="dk1"/>
              </a:buClr>
              <a:buSzPts val="2400"/>
              <a:buNone/>
            </a:pPr>
            <a:r>
              <a:rPr lang="it-IT" b="1"/>
              <a:t>I MODULI ABITATIVI: </a:t>
            </a:r>
            <a:endParaRPr/>
          </a:p>
          <a:p>
            <a:pPr marL="342900" lvl="0" indent="-342900" algn="l" rtl="0">
              <a:lnSpc>
                <a:spcPct val="90000"/>
              </a:lnSpc>
              <a:spcBef>
                <a:spcPts val="1000"/>
              </a:spcBef>
              <a:spcAft>
                <a:spcPts val="0"/>
              </a:spcAft>
              <a:buClr>
                <a:schemeClr val="dk1"/>
              </a:buClr>
              <a:buSzPts val="2000"/>
              <a:buFont typeface="Arial"/>
              <a:buChar char="•"/>
            </a:pPr>
            <a:r>
              <a:rPr lang="it-IT" sz="2000"/>
              <a:t>La spersonalizzazione: trasformarsi in un numero</a:t>
            </a:r>
            <a:endParaRPr/>
          </a:p>
          <a:p>
            <a:pPr marL="342900" lvl="0" indent="-342900" algn="l" rtl="0">
              <a:lnSpc>
                <a:spcPct val="90000"/>
              </a:lnSpc>
              <a:spcBef>
                <a:spcPts val="1000"/>
              </a:spcBef>
              <a:spcAft>
                <a:spcPts val="0"/>
              </a:spcAft>
              <a:buClr>
                <a:schemeClr val="dk1"/>
              </a:buClr>
              <a:buSzPts val="2000"/>
              <a:buFont typeface="Arial"/>
              <a:buChar char="•"/>
            </a:pPr>
            <a:r>
              <a:rPr lang="it-IT" sz="2000"/>
              <a:t>Lo squallore dei moduli abitativi (lenzuola di carta, bagni senza porte, acqua gelida, sporcizia e degrado)</a:t>
            </a:r>
            <a:endParaRPr/>
          </a:p>
          <a:p>
            <a:pPr marL="342900" lvl="0" indent="-342900" algn="l" rtl="0">
              <a:lnSpc>
                <a:spcPct val="90000"/>
              </a:lnSpc>
              <a:spcBef>
                <a:spcPts val="1000"/>
              </a:spcBef>
              <a:spcAft>
                <a:spcPts val="0"/>
              </a:spcAft>
              <a:buClr>
                <a:schemeClr val="dk1"/>
              </a:buClr>
              <a:buSzPts val="2000"/>
              <a:buFont typeface="Arial"/>
              <a:buChar char="•"/>
            </a:pPr>
            <a:r>
              <a:rPr lang="it-IT" sz="2000"/>
              <a:t>Il cibo coi vermi </a:t>
            </a:r>
            <a:r>
              <a:rPr lang="it-IT" sz="1800">
                <a:solidFill>
                  <a:srgbClr val="000000"/>
                </a:solidFill>
              </a:rPr>
              <a:t>[</a:t>
            </a:r>
            <a:r>
              <a:rPr lang="it-IT" sz="1800" u="sng">
                <a:solidFill>
                  <a:srgbClr val="1155CC"/>
                </a:solidFill>
                <a:hlinkClick r:id="rId3">
                  <a:extLst>
                    <a:ext uri="{A12FA001-AC4F-418D-AE19-62706E023703}">
                      <ahyp:hlinkClr xmlns:ahyp="http://schemas.microsoft.com/office/drawing/2018/hyperlinkcolor" val="tx"/>
                    </a:ext>
                  </a:extLst>
                </a:hlinkClick>
              </a:rPr>
              <a:t>https://www.facebook.com/watch/?v=592602496017018</a:t>
            </a:r>
            <a:r>
              <a:rPr lang="it-IT" sz="1800">
                <a:solidFill>
                  <a:srgbClr val="000000"/>
                </a:solidFill>
              </a:rPr>
              <a:t>] </a:t>
            </a:r>
            <a:endParaRPr/>
          </a:p>
          <a:p>
            <a:pPr marL="0" lvl="0" indent="0" algn="l"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2400"/>
              <a:buNone/>
            </a:pPr>
            <a:r>
              <a:rPr lang="it-IT" b="1"/>
              <a:t>PAURA, ABBANDONO, ZOMBIZZAZIONE: </a:t>
            </a:r>
            <a:endParaRPr/>
          </a:p>
          <a:p>
            <a:pPr marL="342900" lvl="0" indent="-342900" algn="l" rtl="0">
              <a:lnSpc>
                <a:spcPct val="90000"/>
              </a:lnSpc>
              <a:spcBef>
                <a:spcPts val="1000"/>
              </a:spcBef>
              <a:spcAft>
                <a:spcPts val="0"/>
              </a:spcAft>
              <a:buClr>
                <a:srgbClr val="000000"/>
              </a:buClr>
              <a:buSzPts val="2000"/>
              <a:buFont typeface="Arial"/>
              <a:buChar char="•"/>
            </a:pPr>
            <a:r>
              <a:rPr lang="it-IT" sz="2000">
                <a:solidFill>
                  <a:srgbClr val="000000"/>
                </a:solidFill>
              </a:rPr>
              <a:t>L’abbandono, l’inattività, la paura dei rimpatri a sorpresa, la zombizzazione e la «terapia»</a:t>
            </a:r>
            <a:endParaRPr sz="2000">
              <a:solidFill>
                <a:srgbClr val="000000"/>
              </a:solidFill>
            </a:endParaRPr>
          </a:p>
          <a:p>
            <a:pPr marL="342900" lvl="0" indent="-342900" algn="l" rtl="0">
              <a:lnSpc>
                <a:spcPct val="90000"/>
              </a:lnSpc>
              <a:spcBef>
                <a:spcPts val="1000"/>
              </a:spcBef>
              <a:spcAft>
                <a:spcPts val="0"/>
              </a:spcAft>
              <a:buClr>
                <a:srgbClr val="000000"/>
              </a:buClr>
              <a:buSzPts val="2000"/>
              <a:buFont typeface="Arial"/>
              <a:buChar char="•"/>
            </a:pPr>
            <a:r>
              <a:rPr lang="it-IT" sz="2000">
                <a:solidFill>
                  <a:srgbClr val="000000"/>
                </a:solidFill>
              </a:rPr>
              <a:t>Sedati: senza la forza di mangiare </a:t>
            </a:r>
            <a:r>
              <a:rPr lang="it-IT" sz="1800">
                <a:solidFill>
                  <a:srgbClr val="000000"/>
                </a:solidFill>
              </a:rPr>
              <a:t>[</a:t>
            </a:r>
            <a:r>
              <a:rPr lang="it-IT" sz="1800" u="sng">
                <a:solidFill>
                  <a:schemeClr val="hlink"/>
                </a:solidFill>
                <a:hlinkClick r:id="rId4"/>
              </a:rPr>
              <a:t>https://www.facebook.com/NoaiCPR/videos/185472984571370</a:t>
            </a:r>
            <a:r>
              <a:rPr lang="it-IT" sz="1800">
                <a:solidFill>
                  <a:srgbClr val="000000"/>
                </a:solidFill>
              </a:rPr>
              <a:t>]</a:t>
            </a:r>
            <a:br>
              <a:rPr lang="it-IT" sz="1800">
                <a:solidFill>
                  <a:srgbClr val="000000"/>
                </a:solidFill>
              </a:rPr>
            </a:br>
            <a:r>
              <a:rPr lang="it-IT" sz="2000">
                <a:solidFill>
                  <a:srgbClr val="000000"/>
                </a:solidFill>
              </a:rPr>
              <a:t>o di stare in piedi </a:t>
            </a:r>
            <a:r>
              <a:rPr lang="it-IT" sz="1800">
                <a:solidFill>
                  <a:srgbClr val="000000"/>
                </a:solidFill>
              </a:rPr>
              <a:t>[</a:t>
            </a:r>
            <a:r>
              <a:rPr lang="it-IT" sz="1800" u="sng">
                <a:solidFill>
                  <a:schemeClr val="hlink"/>
                </a:solidFill>
                <a:hlinkClick r:id="rId5"/>
              </a:rPr>
              <a:t>https://www.facebook.com/NoaiCPR/videos/3578207309083190</a:t>
            </a:r>
            <a:r>
              <a:rPr lang="it-IT" sz="1800">
                <a:solidFill>
                  <a:srgbClr val="000000"/>
                </a:solidFill>
              </a:rPr>
              <a:t>]</a:t>
            </a:r>
            <a:endParaRPr/>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chemeClr val="dk1"/>
              </a:buClr>
              <a:buSzPts val="2000"/>
              <a:buNone/>
            </a:pPr>
            <a:endParaRPr sz="2000"/>
          </a:p>
        </p:txBody>
      </p:sp>
      <p:pic>
        <p:nvPicPr>
          <p:cNvPr id="94" name="Google Shape;94;p3"/>
          <p:cNvPicPr preferRelativeResize="0"/>
          <p:nvPr/>
        </p:nvPicPr>
        <p:blipFill rotWithShape="1">
          <a:blip r:embed="rId6">
            <a:alphaModFix/>
          </a:blip>
          <a:srcRect/>
          <a:stretch/>
        </p:blipFill>
        <p:spPr>
          <a:xfrm>
            <a:off x="195275" y="136525"/>
            <a:ext cx="985838" cy="985838"/>
          </a:xfrm>
          <a:prstGeom prst="rect">
            <a:avLst/>
          </a:prstGeom>
          <a:noFill/>
          <a:ln>
            <a:noFill/>
          </a:ln>
        </p:spPr>
      </p:pic>
      <p:pic>
        <p:nvPicPr>
          <p:cNvPr id="95" name="Google Shape;95;p3"/>
          <p:cNvPicPr preferRelativeResize="0"/>
          <p:nvPr/>
        </p:nvPicPr>
        <p:blipFill rotWithShape="1">
          <a:blip r:embed="rId7">
            <a:alphaModFix/>
          </a:blip>
          <a:srcRect/>
          <a:stretch/>
        </p:blipFill>
        <p:spPr>
          <a:xfrm>
            <a:off x="11124452" y="222491"/>
            <a:ext cx="899871" cy="89987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325" name="Google Shape;325;g29233a1f175_0_13"/>
          <p:cNvPicPr preferRelativeResize="0"/>
          <p:nvPr/>
        </p:nvPicPr>
        <p:blipFill rotWithShape="1">
          <a:blip r:embed="rId3">
            <a:alphaModFix/>
          </a:blip>
          <a:srcRect/>
          <a:stretch/>
        </p:blipFill>
        <p:spPr>
          <a:xfrm>
            <a:off x="195275" y="136525"/>
            <a:ext cx="985838" cy="985838"/>
          </a:xfrm>
          <a:prstGeom prst="rect">
            <a:avLst/>
          </a:prstGeom>
          <a:noFill/>
          <a:ln>
            <a:noFill/>
          </a:ln>
        </p:spPr>
      </p:pic>
      <p:pic>
        <p:nvPicPr>
          <p:cNvPr id="326" name="Google Shape;326;g29233a1f175_0_13"/>
          <p:cNvPicPr preferRelativeResize="0"/>
          <p:nvPr/>
        </p:nvPicPr>
        <p:blipFill rotWithShape="1">
          <a:blip r:embed="rId4">
            <a:alphaModFix/>
          </a:blip>
          <a:srcRect/>
          <a:stretch/>
        </p:blipFill>
        <p:spPr>
          <a:xfrm>
            <a:off x="11124452" y="222491"/>
            <a:ext cx="899871" cy="899871"/>
          </a:xfrm>
          <a:prstGeom prst="rect">
            <a:avLst/>
          </a:prstGeom>
          <a:noFill/>
          <a:ln>
            <a:noFill/>
          </a:ln>
        </p:spPr>
      </p:pic>
      <p:sp>
        <p:nvSpPr>
          <p:cNvPr id="327" name="Google Shape;327;g29233a1f175_0_13"/>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328" name="Google Shape;328;g29233a1f175_0_13"/>
          <p:cNvPicPr preferRelativeResize="0"/>
          <p:nvPr/>
        </p:nvPicPr>
        <p:blipFill rotWithShape="1">
          <a:blip r:embed="rId5">
            <a:alphaModFix/>
          </a:blip>
          <a:srcRect/>
          <a:stretch/>
        </p:blipFill>
        <p:spPr>
          <a:xfrm>
            <a:off x="1227665" y="1325879"/>
            <a:ext cx="9586516" cy="5532120"/>
          </a:xfrm>
          <a:prstGeom prst="rect">
            <a:avLst/>
          </a:prstGeom>
          <a:noFill/>
          <a:ln>
            <a:noFill/>
          </a:ln>
        </p:spPr>
      </p:pic>
      <p:sp>
        <p:nvSpPr>
          <p:cNvPr id="329" name="Google Shape;329;g29233a1f175_0_13"/>
          <p:cNvSpPr txBox="1"/>
          <p:nvPr/>
        </p:nvSpPr>
        <p:spPr>
          <a:xfrm>
            <a:off x="1227590" y="222504"/>
            <a:ext cx="9401100" cy="5508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FC000"/>
              </a:buClr>
              <a:buSzPts val="6000"/>
              <a:buFont typeface="Arial"/>
              <a:buNone/>
            </a:pPr>
            <a:r>
              <a:rPr lang="it-IT" sz="6100" b="1" i="0" u="none" strike="noStrike" cap="none">
                <a:solidFill>
                  <a:srgbClr val="FFC000"/>
                </a:solidFill>
                <a:latin typeface="Calibri"/>
                <a:ea typeface="Calibri"/>
                <a:cs typeface="Calibri"/>
                <a:sym typeface="Calibri"/>
              </a:rPr>
              <a:t>LA SPERANZA</a:t>
            </a:r>
            <a:endParaRPr sz="1500" b="0" i="0" u="none" strike="noStrike" cap="none">
              <a:solidFill>
                <a:srgbClr val="000000"/>
              </a:solidFill>
              <a:latin typeface="Arial"/>
              <a:ea typeface="Arial"/>
              <a:cs typeface="Arial"/>
              <a:sym typeface="Arial"/>
            </a:endParaRPr>
          </a:p>
        </p:txBody>
      </p:sp>
      <p:sp>
        <p:nvSpPr>
          <p:cNvPr id="330" name="Google Shape;330;g29233a1f175_0_13"/>
          <p:cNvSpPr/>
          <p:nvPr/>
        </p:nvSpPr>
        <p:spPr>
          <a:xfrm>
            <a:off x="0" y="1325879"/>
            <a:ext cx="1227600" cy="5532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1" name="Google Shape;331;g29233a1f175_0_13"/>
          <p:cNvSpPr/>
          <p:nvPr/>
        </p:nvSpPr>
        <p:spPr>
          <a:xfrm>
            <a:off x="10814180" y="1325879"/>
            <a:ext cx="1377900" cy="5532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2" name="Google Shape;332;g29233a1f175_0_13"/>
          <p:cNvSpPr txBox="1"/>
          <p:nvPr/>
        </p:nvSpPr>
        <p:spPr>
          <a:xfrm>
            <a:off x="1181125" y="1500250"/>
            <a:ext cx="9586500" cy="360180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it-IT" sz="2000" b="1" i="0" u="none" strike="noStrike" cap="none">
                <a:solidFill>
                  <a:schemeClr val="lt1"/>
                </a:solidFill>
                <a:latin typeface="Calibri"/>
                <a:ea typeface="Calibri"/>
                <a:cs typeface="Calibri"/>
                <a:sym typeface="Calibri"/>
              </a:rPr>
              <a:t>Con questo report abbiamo abbiamo cercato di far luce su ciò che si vuole nascondere, sulle storture e sugli abusi che puntualmente si riscontrano in tutti i luoghi di detenzione amministrativa, da sempre e dovunque. Facciamo ora appello a tutte e tutti per un'attivazione volta a reclamare l'abolizione dei CPR e contemporaneamente chiediamo al Governo, al Ministero dell’Interno, alla Prefettura, e all’Amministrazione Comunale di contribuire, ciascuno per quanto di competenza, di attuare l’unica soluzione possibile, realistica e necessaria: chiudere tutti i CPR d’Italia.</a:t>
            </a:r>
            <a:endParaRPr sz="2000" b="1" i="0" u="none" strike="noStrike" cap="none">
              <a:solidFill>
                <a:schemeClr val="lt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b="1" i="0" u="none" strike="noStrike" cap="none">
              <a:solidFill>
                <a:schemeClr val="lt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r>
              <a:rPr lang="it-IT" sz="2000" b="1" i="1" u="none" strike="noStrike" cap="none">
                <a:solidFill>
                  <a:schemeClr val="lt1"/>
                </a:solidFill>
                <a:latin typeface="Calibri"/>
                <a:ea typeface="Calibri"/>
                <a:cs typeface="Calibri"/>
                <a:sym typeface="Calibri"/>
              </a:rPr>
              <a:t>A tutte le persone rinchiuse nei centri di detenzione amministrativa dal 1998 a oggi e ai “granelli di sabbia” che hanno cercato e cercheranno di inceppare la perversa macchina tritacarne dei trattenimenti e delle deportazioni. </a:t>
            </a:r>
            <a:r>
              <a:rPr lang="it-IT" sz="2200" b="1" i="1" u="none" strike="noStrike" cap="none">
                <a:solidFill>
                  <a:schemeClr val="lt1"/>
                </a:solidFill>
                <a:latin typeface="Calibri"/>
                <a:ea typeface="Calibri"/>
                <a:cs typeface="Calibri"/>
                <a:sym typeface="Calibri"/>
              </a:rPr>
              <a:t> </a:t>
            </a:r>
            <a:endParaRPr sz="2200" b="1" i="1" u="none" strike="noStrike" cap="none">
              <a:solidFill>
                <a:schemeClr val="lt1"/>
              </a:solidFill>
              <a:latin typeface="Calibri"/>
              <a:ea typeface="Calibri"/>
              <a:cs typeface="Calibri"/>
              <a:sym typeface="Calibri"/>
            </a:endParaRPr>
          </a:p>
        </p:txBody>
      </p:sp>
      <p:pic>
        <p:nvPicPr>
          <p:cNvPr id="333" name="Google Shape;333;g29233a1f175_0_13"/>
          <p:cNvPicPr preferRelativeResize="0"/>
          <p:nvPr/>
        </p:nvPicPr>
        <p:blipFill rotWithShape="1">
          <a:blip r:embed="rId6">
            <a:alphaModFix/>
          </a:blip>
          <a:srcRect/>
          <a:stretch/>
        </p:blipFill>
        <p:spPr>
          <a:xfrm>
            <a:off x="4627986" y="4706550"/>
            <a:ext cx="3400492" cy="21514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4"/>
          <p:cNvSpPr txBox="1">
            <a:spLocks noGrp="1"/>
          </p:cNvSpPr>
          <p:nvPr>
            <p:ph type="subTitle" idx="1"/>
          </p:nvPr>
        </p:nvSpPr>
        <p:spPr>
          <a:xfrm>
            <a:off x="1105450" y="1275896"/>
            <a:ext cx="9981000" cy="36828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400"/>
              <a:buNone/>
            </a:pPr>
            <a:endParaRPr b="1"/>
          </a:p>
          <a:p>
            <a:pPr marL="0" lvl="0" indent="0" algn="ctr" rtl="0">
              <a:lnSpc>
                <a:spcPct val="90000"/>
              </a:lnSpc>
              <a:spcBef>
                <a:spcPts val="1000"/>
              </a:spcBef>
              <a:spcAft>
                <a:spcPts val="0"/>
              </a:spcAft>
              <a:buClr>
                <a:schemeClr val="dk1"/>
              </a:buClr>
              <a:buSzPts val="2400"/>
              <a:buNone/>
            </a:pPr>
            <a:r>
              <a:rPr lang="it-IT" sz="3000" b="1"/>
              <a:t>INFORMAZIONE LEGALE (?) </a:t>
            </a:r>
            <a:r>
              <a:rPr lang="it-IT" sz="3000" b="1">
                <a:solidFill>
                  <a:srgbClr val="7030A0"/>
                </a:solidFill>
              </a:rPr>
              <a:t>un obbligo disatteso </a:t>
            </a:r>
            <a:endParaRPr sz="3000"/>
          </a:p>
          <a:p>
            <a:pPr marL="342900" lvl="0" indent="-342900" algn="l" rtl="0">
              <a:lnSpc>
                <a:spcPct val="90000"/>
              </a:lnSpc>
              <a:spcBef>
                <a:spcPts val="1000"/>
              </a:spcBef>
              <a:spcAft>
                <a:spcPts val="0"/>
              </a:spcAft>
              <a:buClr>
                <a:schemeClr val="dk1"/>
              </a:buClr>
              <a:buSzPts val="3000"/>
              <a:buFont typeface="Arial"/>
              <a:buChar char="•"/>
            </a:pPr>
            <a:r>
              <a:rPr lang="it-IT" sz="3000"/>
              <a:t>Nessuno sa perché si trova nel CPR e quanto ci resterà</a:t>
            </a:r>
            <a:endParaRPr sz="3000"/>
          </a:p>
          <a:p>
            <a:pPr marL="342900" lvl="0" indent="-342900" algn="l" rtl="0">
              <a:lnSpc>
                <a:spcPct val="90000"/>
              </a:lnSpc>
              <a:spcBef>
                <a:spcPts val="1000"/>
              </a:spcBef>
              <a:spcAft>
                <a:spcPts val="0"/>
              </a:spcAft>
              <a:buClr>
                <a:schemeClr val="dk1"/>
              </a:buClr>
              <a:buSzPts val="3000"/>
              <a:buFont typeface="Arial"/>
              <a:buChar char="•"/>
            </a:pPr>
            <a:r>
              <a:rPr lang="it-IT" sz="3000"/>
              <a:t>Diritto violato anche sulla «carta» </a:t>
            </a:r>
            <a:r>
              <a:rPr lang="it-IT" sz="3000">
                <a:solidFill>
                  <a:srgbClr val="000000"/>
                </a:solidFill>
                <a:latin typeface="Arial"/>
                <a:ea typeface="Arial"/>
                <a:cs typeface="Arial"/>
                <a:sym typeface="Arial"/>
              </a:rPr>
              <a:t>(</a:t>
            </a:r>
            <a:r>
              <a:rPr lang="it-IT" sz="3000">
                <a:solidFill>
                  <a:srgbClr val="000000"/>
                </a:solidFill>
              </a:rPr>
              <a:t>opuscoli informativi sui diritti e sull’asilo, moduli per le segnalazioni ai garanti)</a:t>
            </a:r>
            <a:endParaRPr sz="3000"/>
          </a:p>
          <a:p>
            <a:pPr marL="342900" lvl="0" indent="-342900" algn="l" rtl="0">
              <a:lnSpc>
                <a:spcPct val="90000"/>
              </a:lnSpc>
              <a:spcBef>
                <a:spcPts val="1000"/>
              </a:spcBef>
              <a:spcAft>
                <a:spcPts val="0"/>
              </a:spcAft>
              <a:buClr>
                <a:srgbClr val="000000"/>
              </a:buClr>
              <a:buSzPts val="3000"/>
              <a:buFont typeface="Arial"/>
              <a:buChar char="•"/>
            </a:pPr>
            <a:r>
              <a:rPr lang="it-IT" sz="3000">
                <a:solidFill>
                  <a:srgbClr val="000000"/>
                </a:solidFill>
              </a:rPr>
              <a:t>Opuscolo informativo sul diritto d’asilo introvabile sul posto e anche a distanza</a:t>
            </a:r>
            <a:endParaRPr sz="3000"/>
          </a:p>
          <a:p>
            <a:pPr marL="342900" lvl="0" indent="-215900" algn="l" rtl="0">
              <a:lnSpc>
                <a:spcPct val="90000"/>
              </a:lnSpc>
              <a:spcBef>
                <a:spcPts val="1000"/>
              </a:spcBef>
              <a:spcAft>
                <a:spcPts val="0"/>
              </a:spcAft>
              <a:buClr>
                <a:schemeClr val="dk1"/>
              </a:buClr>
              <a:buSzPts val="2000"/>
              <a:buFont typeface="Arial"/>
              <a:buNone/>
            </a:pPr>
            <a:endParaRPr sz="2000"/>
          </a:p>
          <a:p>
            <a:pPr marL="342900" lvl="0" indent="-215900" algn="just" rtl="0">
              <a:lnSpc>
                <a:spcPct val="120000"/>
              </a:lnSpc>
              <a:spcBef>
                <a:spcPts val="0"/>
              </a:spcBef>
              <a:spcAft>
                <a:spcPts val="0"/>
              </a:spcAft>
              <a:buClr>
                <a:schemeClr val="dk1"/>
              </a:buClr>
              <a:buSzPts val="2000"/>
              <a:buFont typeface="Arial"/>
              <a:buNone/>
            </a:pPr>
            <a:endParaRPr sz="2000"/>
          </a:p>
        </p:txBody>
      </p:sp>
      <p:pic>
        <p:nvPicPr>
          <p:cNvPr id="101" name="Google Shape;101;p4"/>
          <p:cNvPicPr preferRelativeResize="0"/>
          <p:nvPr/>
        </p:nvPicPr>
        <p:blipFill rotWithShape="1">
          <a:blip r:embed="rId3">
            <a:alphaModFix/>
          </a:blip>
          <a:srcRect/>
          <a:stretch/>
        </p:blipFill>
        <p:spPr>
          <a:xfrm>
            <a:off x="195275" y="136525"/>
            <a:ext cx="985838" cy="985838"/>
          </a:xfrm>
          <a:prstGeom prst="rect">
            <a:avLst/>
          </a:prstGeom>
          <a:noFill/>
          <a:ln>
            <a:noFill/>
          </a:ln>
        </p:spPr>
      </p:pic>
      <p:pic>
        <p:nvPicPr>
          <p:cNvPr id="102" name="Google Shape;102;p4"/>
          <p:cNvPicPr preferRelativeResize="0"/>
          <p:nvPr/>
        </p:nvPicPr>
        <p:blipFill rotWithShape="1">
          <a:blip r:embed="rId4">
            <a:alphaModFix/>
          </a:blip>
          <a:srcRect/>
          <a:stretch/>
        </p:blipFill>
        <p:spPr>
          <a:xfrm>
            <a:off x="11124452" y="222491"/>
            <a:ext cx="899871" cy="899871"/>
          </a:xfrm>
          <a:prstGeom prst="rect">
            <a:avLst/>
          </a:prstGeom>
          <a:noFill/>
          <a:ln>
            <a:noFill/>
          </a:ln>
        </p:spPr>
      </p:pic>
      <p:sp>
        <p:nvSpPr>
          <p:cNvPr id="103" name="Google Shape;103;p4"/>
          <p:cNvSpPr txBox="1"/>
          <p:nvPr/>
        </p:nvSpPr>
        <p:spPr>
          <a:xfrm>
            <a:off x="1227665" y="268573"/>
            <a:ext cx="9981109" cy="724486"/>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FC000"/>
              </a:buClr>
              <a:buSzPts val="3600"/>
              <a:buFont typeface="Arial"/>
              <a:buNone/>
            </a:pPr>
            <a:r>
              <a:rPr lang="it-IT" sz="3600" b="1" i="0" u="none" strike="noStrike" cap="none">
                <a:solidFill>
                  <a:srgbClr val="FFC000"/>
                </a:solidFill>
                <a:latin typeface="Calibri"/>
                <a:ea typeface="Calibri"/>
                <a:cs typeface="Calibri"/>
                <a:sym typeface="Calibri"/>
              </a:rPr>
              <a:t>IL TRATTENIMENTO, UN CALVARIO VARIEGATO</a:t>
            </a:r>
            <a:endParaRPr sz="1400" b="0" i="0" u="none" strike="noStrike" cap="none">
              <a:solidFill>
                <a:srgbClr val="000000"/>
              </a:solidFill>
              <a:latin typeface="Arial"/>
              <a:ea typeface="Arial"/>
              <a:cs typeface="Arial"/>
              <a:sym typeface="Arial"/>
            </a:endParaRPr>
          </a:p>
          <a:p>
            <a:pPr marL="342900" marR="0" lvl="0" indent="-215900" algn="just" rtl="0">
              <a:lnSpc>
                <a:spcPct val="120000"/>
              </a:lnSpc>
              <a:spcBef>
                <a:spcPts val="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5"/>
          <p:cNvSpPr txBox="1">
            <a:spLocks noGrp="1"/>
          </p:cNvSpPr>
          <p:nvPr>
            <p:ph type="subTitle" idx="1"/>
          </p:nvPr>
        </p:nvSpPr>
        <p:spPr>
          <a:xfrm>
            <a:off x="1227665" y="268572"/>
            <a:ext cx="9981109" cy="753983"/>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FC000"/>
              </a:buClr>
              <a:buSzPts val="3600"/>
              <a:buNone/>
            </a:pPr>
            <a:r>
              <a:rPr lang="it-IT" sz="3600" b="1">
                <a:solidFill>
                  <a:srgbClr val="FFC000"/>
                </a:solidFill>
              </a:rPr>
              <a:t>IL TRATTENIMENTO, UN CALVARIO VARIEGATO</a:t>
            </a:r>
            <a:endParaRPr/>
          </a:p>
          <a:p>
            <a:pPr marL="342900" lvl="0" indent="-215900" algn="l" rtl="0">
              <a:lnSpc>
                <a:spcPct val="90000"/>
              </a:lnSpc>
              <a:spcBef>
                <a:spcPts val="1000"/>
              </a:spcBef>
              <a:spcAft>
                <a:spcPts val="0"/>
              </a:spcAft>
              <a:buClr>
                <a:schemeClr val="dk1"/>
              </a:buClr>
              <a:buSzPts val="2000"/>
              <a:buFont typeface="Arial"/>
              <a:buNone/>
            </a:pPr>
            <a:endParaRPr sz="2000"/>
          </a:p>
          <a:p>
            <a:pPr marL="0" lvl="0" indent="0" algn="ctr" rtl="0">
              <a:lnSpc>
                <a:spcPct val="90000"/>
              </a:lnSpc>
              <a:spcBef>
                <a:spcPts val="1000"/>
              </a:spcBef>
              <a:spcAft>
                <a:spcPts val="0"/>
              </a:spcAft>
              <a:buClr>
                <a:schemeClr val="dk1"/>
              </a:buClr>
              <a:buSzPts val="2400"/>
              <a:buNone/>
            </a:pPr>
            <a:r>
              <a:rPr lang="it-IT" b="1"/>
              <a:t>LA DEPORTAZIONE </a:t>
            </a:r>
            <a:endParaRPr/>
          </a:p>
          <a:p>
            <a:pPr marL="342900" lvl="0" indent="-342900" algn="just" rtl="0">
              <a:lnSpc>
                <a:spcPct val="120000"/>
              </a:lnSpc>
              <a:spcBef>
                <a:spcPts val="0"/>
              </a:spcBef>
              <a:spcAft>
                <a:spcPts val="0"/>
              </a:spcAft>
              <a:buClr>
                <a:schemeClr val="dk1"/>
              </a:buClr>
              <a:buSzPts val="2000"/>
              <a:buFont typeface="Arial"/>
              <a:buChar char="•"/>
            </a:pPr>
            <a:r>
              <a:rPr lang="it-IT" sz="2000"/>
              <a:t>Trappola dell’infermeria 			</a:t>
            </a:r>
            <a:endParaRPr/>
          </a:p>
          <a:p>
            <a:pPr marL="342900" lvl="0" indent="-342900" algn="just" rtl="0">
              <a:lnSpc>
                <a:spcPct val="120000"/>
              </a:lnSpc>
              <a:spcBef>
                <a:spcPts val="0"/>
              </a:spcBef>
              <a:spcAft>
                <a:spcPts val="0"/>
              </a:spcAft>
              <a:buClr>
                <a:schemeClr val="dk1"/>
              </a:buClr>
              <a:buSzPts val="2000"/>
              <a:buFont typeface="Arial"/>
              <a:buChar char="•"/>
            </a:pPr>
            <a:r>
              <a:rPr lang="it-IT" sz="2000"/>
              <a:t>Notti insonni aggrappati al letto</a:t>
            </a:r>
            <a:endParaRPr/>
          </a:p>
          <a:p>
            <a:pPr marL="342900" lvl="0" indent="-342900" algn="just" rtl="0">
              <a:lnSpc>
                <a:spcPct val="120000"/>
              </a:lnSpc>
              <a:spcBef>
                <a:spcPts val="0"/>
              </a:spcBef>
              <a:spcAft>
                <a:spcPts val="0"/>
              </a:spcAft>
              <a:buClr>
                <a:schemeClr val="dk1"/>
              </a:buClr>
              <a:buSzPts val="2000"/>
              <a:buFont typeface="Arial"/>
              <a:buChar char="•"/>
            </a:pPr>
            <a:r>
              <a:rPr lang="it-IT" sz="2000"/>
              <a:t>Super iniezioni di valium </a:t>
            </a:r>
            <a:endParaRPr/>
          </a:p>
          <a:p>
            <a:pPr marL="342900" lvl="0" indent="-342900" algn="just" rtl="0">
              <a:lnSpc>
                <a:spcPct val="120000"/>
              </a:lnSpc>
              <a:spcBef>
                <a:spcPts val="0"/>
              </a:spcBef>
              <a:spcAft>
                <a:spcPts val="0"/>
              </a:spcAft>
              <a:buClr>
                <a:schemeClr val="dk1"/>
              </a:buClr>
              <a:buSzPts val="2000"/>
              <a:buFont typeface="Arial"/>
              <a:buChar char="•"/>
            </a:pPr>
            <a:r>
              <a:rPr lang="it-IT" sz="2000"/>
              <a:t>Telefono sottratto </a:t>
            </a:r>
            <a:endParaRPr/>
          </a:p>
          <a:p>
            <a:pPr marL="342900" lvl="0" indent="-342900" algn="just" rtl="0">
              <a:lnSpc>
                <a:spcPct val="120000"/>
              </a:lnSpc>
              <a:spcBef>
                <a:spcPts val="0"/>
              </a:spcBef>
              <a:spcAft>
                <a:spcPts val="0"/>
              </a:spcAft>
              <a:buClr>
                <a:schemeClr val="dk1"/>
              </a:buClr>
              <a:buSzPts val="2000"/>
              <a:buFont typeface="Arial"/>
              <a:buChar char="•"/>
            </a:pPr>
            <a:r>
              <a:rPr lang="it-IT" sz="2000"/>
              <a:t>Bugia sul trasferimento ad altro CPR </a:t>
            </a:r>
            <a:endParaRPr/>
          </a:p>
          <a:p>
            <a:pPr marL="342900" lvl="0" indent="-342900" algn="just" rtl="0">
              <a:lnSpc>
                <a:spcPct val="120000"/>
              </a:lnSpc>
              <a:spcBef>
                <a:spcPts val="0"/>
              </a:spcBef>
              <a:spcAft>
                <a:spcPts val="0"/>
              </a:spcAft>
              <a:buClr>
                <a:schemeClr val="dk1"/>
              </a:buClr>
              <a:buSzPts val="2000"/>
              <a:buFont typeface="Arial"/>
              <a:buChar char="•"/>
            </a:pPr>
            <a:r>
              <a:rPr lang="it-IT" sz="2000"/>
              <a:t>Bugia sul console </a:t>
            </a:r>
            <a:endParaRPr/>
          </a:p>
          <a:p>
            <a:pPr marL="342900" lvl="0" indent="-342900" algn="just" rtl="0">
              <a:lnSpc>
                <a:spcPct val="120000"/>
              </a:lnSpc>
              <a:spcBef>
                <a:spcPts val="0"/>
              </a:spcBef>
              <a:spcAft>
                <a:spcPts val="0"/>
              </a:spcAft>
              <a:buClr>
                <a:schemeClr val="dk1"/>
              </a:buClr>
              <a:buSzPts val="2000"/>
              <a:buFont typeface="Arial"/>
              <a:buChar char="•"/>
            </a:pPr>
            <a:r>
              <a:rPr lang="it-IT" sz="2000"/>
              <a:t>3 agenti per ciascuno</a:t>
            </a:r>
            <a:endParaRPr/>
          </a:p>
          <a:p>
            <a:pPr marL="0" lvl="0" indent="0" algn="ctr" rtl="0">
              <a:lnSpc>
                <a:spcPct val="90000"/>
              </a:lnSpc>
              <a:spcBef>
                <a:spcPts val="1000"/>
              </a:spcBef>
              <a:spcAft>
                <a:spcPts val="0"/>
              </a:spcAft>
              <a:buClr>
                <a:schemeClr val="dk1"/>
              </a:buClr>
              <a:buSzPts val="2400"/>
              <a:buNone/>
            </a:pPr>
            <a:endParaRPr b="1">
              <a:solidFill>
                <a:srgbClr val="C00000"/>
              </a:solidFill>
            </a:endParaRPr>
          </a:p>
          <a:p>
            <a:pPr marL="0" lvl="0" indent="0" algn="ctr" rtl="0">
              <a:lnSpc>
                <a:spcPct val="90000"/>
              </a:lnSpc>
              <a:spcBef>
                <a:spcPts val="1000"/>
              </a:spcBef>
              <a:spcAft>
                <a:spcPts val="0"/>
              </a:spcAft>
              <a:buClr>
                <a:srgbClr val="C00000"/>
              </a:buClr>
              <a:buSzPts val="2400"/>
              <a:buNone/>
            </a:pPr>
            <a:r>
              <a:rPr lang="it-IT" b="1">
                <a:solidFill>
                  <a:srgbClr val="C00000"/>
                </a:solidFill>
              </a:rPr>
              <a:t>STRATEGIE PER EVITARLA</a:t>
            </a:r>
            <a:r>
              <a:rPr lang="it-IT" b="1"/>
              <a:t> </a:t>
            </a:r>
            <a:endParaRPr/>
          </a:p>
          <a:p>
            <a:pPr marL="0" lvl="0" indent="0" algn="ctr" rtl="0">
              <a:lnSpc>
                <a:spcPct val="90000"/>
              </a:lnSpc>
              <a:spcBef>
                <a:spcPts val="1000"/>
              </a:spcBef>
              <a:spcAft>
                <a:spcPts val="0"/>
              </a:spcAft>
              <a:buClr>
                <a:schemeClr val="dk1"/>
              </a:buClr>
              <a:buSzPts val="2000"/>
              <a:buNone/>
            </a:pPr>
            <a:r>
              <a:rPr lang="it-IT" sz="2000"/>
              <a:t>* Insonnia  	* Autolesionismo  	*Tentati suicidi</a:t>
            </a:r>
            <a:endParaRPr/>
          </a:p>
          <a:p>
            <a:pPr marL="342900" lvl="0" indent="-215900" algn="just" rtl="0">
              <a:lnSpc>
                <a:spcPct val="120000"/>
              </a:lnSpc>
              <a:spcBef>
                <a:spcPts val="0"/>
              </a:spcBef>
              <a:spcAft>
                <a:spcPts val="0"/>
              </a:spcAft>
              <a:buClr>
                <a:schemeClr val="dk1"/>
              </a:buClr>
              <a:buSzPts val="2000"/>
              <a:buFont typeface="Arial"/>
              <a:buNone/>
            </a:pPr>
            <a:endParaRPr sz="2000"/>
          </a:p>
        </p:txBody>
      </p:sp>
      <p:sp>
        <p:nvSpPr>
          <p:cNvPr id="109" name="Google Shape;109;p5"/>
          <p:cNvSpPr txBox="1"/>
          <p:nvPr/>
        </p:nvSpPr>
        <p:spPr>
          <a:xfrm>
            <a:off x="6655909" y="1500736"/>
            <a:ext cx="4740516" cy="2808925"/>
          </a:xfrm>
          <a:prstGeom prst="rect">
            <a:avLst/>
          </a:prstGeom>
          <a:noFill/>
          <a:ln>
            <a:noFill/>
          </a:ln>
        </p:spPr>
        <p:txBody>
          <a:bodyPr spcFirstLastPara="1" wrap="square" lIns="91425" tIns="45700" rIns="91425" bIns="45700" anchor="t" anchorCtr="0">
            <a:noAutofit/>
          </a:bodyPr>
          <a:lstStyle/>
          <a:p>
            <a:pPr marL="342900" marR="0" lvl="0" indent="-254000" algn="ctr" rtl="0">
              <a:lnSpc>
                <a:spcPct val="90000"/>
              </a:lnSpc>
              <a:spcBef>
                <a:spcPts val="0"/>
              </a:spcBef>
              <a:spcAft>
                <a:spcPts val="0"/>
              </a:spcAft>
              <a:buClr>
                <a:schemeClr val="dk1"/>
              </a:buClr>
              <a:buSzPts val="1400"/>
              <a:buFont typeface="Arial"/>
              <a:buNone/>
            </a:pPr>
            <a:endParaRPr sz="1400" b="1" i="0" u="none" strike="noStrike" cap="none">
              <a:solidFill>
                <a:schemeClr val="dk1"/>
              </a:solidFill>
              <a:latin typeface="Calibri"/>
              <a:ea typeface="Calibri"/>
              <a:cs typeface="Calibri"/>
              <a:sym typeface="Calibri"/>
            </a:endParaRPr>
          </a:p>
          <a:p>
            <a:pPr marL="342900" marR="0" lvl="0" indent="-342900" algn="just" rtl="0">
              <a:lnSpc>
                <a:spcPct val="120000"/>
              </a:lnSpc>
              <a:spcBef>
                <a:spcPts val="0"/>
              </a:spcBef>
              <a:spcAft>
                <a:spcPts val="0"/>
              </a:spcAft>
              <a:buClr>
                <a:schemeClr val="dk1"/>
              </a:buClr>
              <a:buSzPts val="2000"/>
              <a:buFont typeface="Arial"/>
              <a:buChar char="•"/>
            </a:pPr>
            <a:r>
              <a:rPr lang="it-IT" sz="2000" b="0" i="0" u="none" strike="noStrike" cap="none">
                <a:solidFill>
                  <a:schemeClr val="dk1"/>
                </a:solidFill>
                <a:latin typeface="Calibri"/>
                <a:ea typeface="Calibri"/>
                <a:cs typeface="Calibri"/>
                <a:sym typeface="Calibri"/>
              </a:rPr>
              <a:t>Nessuna informazione sulla salute</a:t>
            </a:r>
            <a:endParaRPr sz="1400" b="0" i="0" u="none" strike="noStrike" cap="none">
              <a:solidFill>
                <a:srgbClr val="000000"/>
              </a:solidFill>
              <a:latin typeface="Arial"/>
              <a:ea typeface="Arial"/>
              <a:cs typeface="Arial"/>
              <a:sym typeface="Arial"/>
            </a:endParaRPr>
          </a:p>
          <a:p>
            <a:pPr marL="342900" marR="0" lvl="0" indent="-342900" algn="just" rtl="0">
              <a:lnSpc>
                <a:spcPct val="120000"/>
              </a:lnSpc>
              <a:spcBef>
                <a:spcPts val="0"/>
              </a:spcBef>
              <a:spcAft>
                <a:spcPts val="0"/>
              </a:spcAft>
              <a:buClr>
                <a:schemeClr val="dk1"/>
              </a:buClr>
              <a:buSzPts val="2000"/>
              <a:buFont typeface="Arial"/>
              <a:buChar char="•"/>
            </a:pPr>
            <a:r>
              <a:rPr lang="it-IT" sz="2000" b="0" i="0" u="none" strike="noStrike" cap="none">
                <a:solidFill>
                  <a:schemeClr val="dk1"/>
                </a:solidFill>
                <a:latin typeface="Calibri"/>
                <a:ea typeface="Calibri"/>
                <a:cs typeface="Calibri"/>
                <a:sym typeface="Calibri"/>
              </a:rPr>
              <a:t>Immobilizzazione al sedile dell’aereo con fasce di velcro </a:t>
            </a:r>
            <a:endParaRPr sz="1400" b="0" i="0" u="none" strike="noStrike" cap="none">
              <a:solidFill>
                <a:srgbClr val="000000"/>
              </a:solidFill>
              <a:latin typeface="Arial"/>
              <a:ea typeface="Arial"/>
              <a:cs typeface="Arial"/>
              <a:sym typeface="Arial"/>
            </a:endParaRPr>
          </a:p>
          <a:p>
            <a:pPr marL="342900" marR="0" lvl="0" indent="-342900" algn="just" rtl="0">
              <a:lnSpc>
                <a:spcPct val="120000"/>
              </a:lnSpc>
              <a:spcBef>
                <a:spcPts val="0"/>
              </a:spcBef>
              <a:spcAft>
                <a:spcPts val="0"/>
              </a:spcAft>
              <a:buClr>
                <a:schemeClr val="dk1"/>
              </a:buClr>
              <a:buSzPts val="2000"/>
              <a:buFont typeface="Arial"/>
              <a:buChar char="•"/>
            </a:pPr>
            <a:r>
              <a:rPr lang="it-IT" sz="2000" b="0" i="0" u="none" strike="noStrike" cap="none">
                <a:solidFill>
                  <a:schemeClr val="dk1"/>
                </a:solidFill>
                <a:latin typeface="Calibri"/>
                <a:ea typeface="Calibri"/>
                <a:cs typeface="Calibri"/>
                <a:sym typeface="Calibri"/>
              </a:rPr>
              <a:t>Denudamento e flessioni in aeroporto</a:t>
            </a:r>
            <a:endParaRPr sz="1400" b="0" i="0" u="none" strike="noStrike" cap="none">
              <a:solidFill>
                <a:srgbClr val="000000"/>
              </a:solidFill>
              <a:latin typeface="Arial"/>
              <a:ea typeface="Arial"/>
              <a:cs typeface="Arial"/>
              <a:sym typeface="Arial"/>
            </a:endParaRPr>
          </a:p>
          <a:p>
            <a:pPr marL="342900" marR="0" lvl="0" indent="-342900" algn="just" rtl="0">
              <a:lnSpc>
                <a:spcPct val="120000"/>
              </a:lnSpc>
              <a:spcBef>
                <a:spcPts val="0"/>
              </a:spcBef>
              <a:spcAft>
                <a:spcPts val="0"/>
              </a:spcAft>
              <a:buClr>
                <a:schemeClr val="dk1"/>
              </a:buClr>
              <a:buSzPts val="2000"/>
              <a:buFont typeface="Arial"/>
              <a:buChar char="•"/>
            </a:pPr>
            <a:r>
              <a:rPr lang="it-IT" sz="2000" b="0" i="1" u="none" strike="noStrike" cap="none">
                <a:solidFill>
                  <a:schemeClr val="dk1"/>
                </a:solidFill>
                <a:latin typeface="Calibri"/>
                <a:ea typeface="Calibri"/>
                <a:cs typeface="Calibri"/>
                <a:sym typeface="Calibri"/>
              </a:rPr>
              <a:t>Se pisci là, ti diamo legnate</a:t>
            </a:r>
            <a:endParaRPr sz="1400" b="0" i="0" u="none" strike="noStrike" cap="none">
              <a:solidFill>
                <a:srgbClr val="000000"/>
              </a:solidFill>
              <a:latin typeface="Arial"/>
              <a:ea typeface="Arial"/>
              <a:cs typeface="Arial"/>
              <a:sym typeface="Arial"/>
            </a:endParaRPr>
          </a:p>
          <a:p>
            <a:pPr marL="342900" marR="0" lvl="0" indent="-342900" algn="just" rtl="0">
              <a:lnSpc>
                <a:spcPct val="120000"/>
              </a:lnSpc>
              <a:spcBef>
                <a:spcPts val="0"/>
              </a:spcBef>
              <a:spcAft>
                <a:spcPts val="0"/>
              </a:spcAft>
              <a:buClr>
                <a:schemeClr val="dk1"/>
              </a:buClr>
              <a:buSzPts val="2000"/>
              <a:buFont typeface="Arial"/>
              <a:buChar char="•"/>
            </a:pPr>
            <a:r>
              <a:rPr lang="it-IT" sz="2000" b="0" i="0" u="none" strike="noStrike" cap="none">
                <a:solidFill>
                  <a:schemeClr val="dk1"/>
                </a:solidFill>
                <a:latin typeface="Calibri"/>
                <a:ea typeface="Calibri"/>
                <a:cs typeface="Calibri"/>
                <a:sym typeface="Calibri"/>
              </a:rPr>
              <a:t>«rimpatri» verso paesi sconosciuti </a:t>
            </a:r>
            <a:endParaRPr sz="1400" b="0" i="0" u="none" strike="noStrike" cap="none">
              <a:solidFill>
                <a:srgbClr val="000000"/>
              </a:solidFill>
              <a:latin typeface="Arial"/>
              <a:ea typeface="Arial"/>
              <a:cs typeface="Arial"/>
              <a:sym typeface="Arial"/>
            </a:endParaRPr>
          </a:p>
          <a:p>
            <a:pPr marL="342900" marR="0" lvl="0" indent="-342900" algn="just" rtl="0">
              <a:lnSpc>
                <a:spcPct val="120000"/>
              </a:lnSpc>
              <a:spcBef>
                <a:spcPts val="0"/>
              </a:spcBef>
              <a:spcAft>
                <a:spcPts val="0"/>
              </a:spcAft>
              <a:buClr>
                <a:schemeClr val="dk1"/>
              </a:buClr>
              <a:buSzPts val="2000"/>
              <a:buFont typeface="Arial"/>
              <a:buChar char="•"/>
            </a:pPr>
            <a:r>
              <a:rPr lang="it-IT" sz="2000" b="0" i="0" u="none" strike="noStrike" cap="none">
                <a:solidFill>
                  <a:schemeClr val="dk1"/>
                </a:solidFill>
                <a:latin typeface="Calibri"/>
                <a:ea typeface="Calibri"/>
                <a:cs typeface="Calibri"/>
                <a:sym typeface="Calibri"/>
              </a:rPr>
              <a:t>Respingimento alla frontiera!</a:t>
            </a:r>
            <a:endParaRPr sz="1400" b="0" i="0" u="none" strike="noStrike" cap="none">
              <a:solidFill>
                <a:srgbClr val="000000"/>
              </a:solidFill>
              <a:latin typeface="Arial"/>
              <a:ea typeface="Arial"/>
              <a:cs typeface="Arial"/>
              <a:sym typeface="Arial"/>
            </a:endParaRPr>
          </a:p>
        </p:txBody>
      </p:sp>
      <p:pic>
        <p:nvPicPr>
          <p:cNvPr id="110" name="Google Shape;110;p5"/>
          <p:cNvPicPr preferRelativeResize="0"/>
          <p:nvPr/>
        </p:nvPicPr>
        <p:blipFill rotWithShape="1">
          <a:blip r:embed="rId3">
            <a:alphaModFix/>
          </a:blip>
          <a:srcRect/>
          <a:stretch/>
        </p:blipFill>
        <p:spPr>
          <a:xfrm>
            <a:off x="481781" y="4738676"/>
            <a:ext cx="2204202" cy="1973409"/>
          </a:xfrm>
          <a:prstGeom prst="rect">
            <a:avLst/>
          </a:prstGeom>
          <a:noFill/>
          <a:ln>
            <a:noFill/>
          </a:ln>
        </p:spPr>
      </p:pic>
      <p:pic>
        <p:nvPicPr>
          <p:cNvPr id="111" name="Google Shape;111;p5"/>
          <p:cNvPicPr preferRelativeResize="0"/>
          <p:nvPr/>
        </p:nvPicPr>
        <p:blipFill rotWithShape="1">
          <a:blip r:embed="rId4">
            <a:alphaModFix/>
          </a:blip>
          <a:srcRect/>
          <a:stretch/>
        </p:blipFill>
        <p:spPr>
          <a:xfrm>
            <a:off x="195275" y="136525"/>
            <a:ext cx="985838" cy="985838"/>
          </a:xfrm>
          <a:prstGeom prst="rect">
            <a:avLst/>
          </a:prstGeom>
          <a:noFill/>
          <a:ln>
            <a:noFill/>
          </a:ln>
        </p:spPr>
      </p:pic>
      <p:pic>
        <p:nvPicPr>
          <p:cNvPr id="112" name="Google Shape;112;p5"/>
          <p:cNvPicPr preferRelativeResize="0"/>
          <p:nvPr/>
        </p:nvPicPr>
        <p:blipFill rotWithShape="1">
          <a:blip r:embed="rId5">
            <a:alphaModFix/>
          </a:blip>
          <a:srcRect/>
          <a:stretch/>
        </p:blipFill>
        <p:spPr>
          <a:xfrm>
            <a:off x="11124452" y="222491"/>
            <a:ext cx="899871" cy="899871"/>
          </a:xfrm>
          <a:prstGeom prst="rect">
            <a:avLst/>
          </a:prstGeom>
          <a:noFill/>
          <a:ln>
            <a:noFill/>
          </a:ln>
        </p:spPr>
      </p:pic>
      <p:pic>
        <p:nvPicPr>
          <p:cNvPr id="113" name="Google Shape;113;p5"/>
          <p:cNvPicPr preferRelativeResize="0"/>
          <p:nvPr/>
        </p:nvPicPr>
        <p:blipFill rotWithShape="1">
          <a:blip r:embed="rId6">
            <a:alphaModFix/>
          </a:blip>
          <a:srcRect/>
          <a:stretch/>
        </p:blipFill>
        <p:spPr>
          <a:xfrm>
            <a:off x="9621303" y="4934269"/>
            <a:ext cx="2303611" cy="132286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a:spLocks noGrp="1"/>
          </p:cNvSpPr>
          <p:nvPr>
            <p:ph type="subTitle" idx="1"/>
          </p:nvPr>
        </p:nvSpPr>
        <p:spPr>
          <a:xfrm>
            <a:off x="1227665" y="268572"/>
            <a:ext cx="9981109" cy="557178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FC000"/>
              </a:buClr>
              <a:buSzPts val="3600"/>
              <a:buNone/>
            </a:pPr>
            <a:r>
              <a:rPr lang="it-IT" sz="3600" b="1">
                <a:solidFill>
                  <a:srgbClr val="FFC000"/>
                </a:solidFill>
              </a:rPr>
              <a:t>QUALE DIFESA ?</a:t>
            </a:r>
            <a:endParaRPr/>
          </a:p>
          <a:p>
            <a:pPr marL="0" lvl="0" indent="0" algn="ctr" rtl="0">
              <a:lnSpc>
                <a:spcPct val="90000"/>
              </a:lnSpc>
              <a:spcBef>
                <a:spcPts val="1000"/>
              </a:spcBef>
              <a:spcAft>
                <a:spcPts val="0"/>
              </a:spcAft>
              <a:buClr>
                <a:schemeClr val="dk1"/>
              </a:buClr>
              <a:buSzPts val="1200"/>
              <a:buNone/>
            </a:pPr>
            <a:endParaRPr sz="1200" b="1">
              <a:solidFill>
                <a:srgbClr val="FFC000"/>
              </a:solidFill>
            </a:endParaRPr>
          </a:p>
          <a:p>
            <a:pPr marL="342900" lvl="0" indent="-342900" algn="just" rtl="0">
              <a:lnSpc>
                <a:spcPct val="110000"/>
              </a:lnSpc>
              <a:spcBef>
                <a:spcPts val="1200"/>
              </a:spcBef>
              <a:spcAft>
                <a:spcPts val="0"/>
              </a:spcAft>
              <a:buClr>
                <a:schemeClr val="dk1"/>
              </a:buClr>
              <a:buSzPts val="2000"/>
              <a:buFont typeface="Arial"/>
              <a:buChar char="•"/>
            </a:pPr>
            <a:r>
              <a:rPr lang="it-IT" sz="2000"/>
              <a:t>Avvocato/a di fiducia o d’ufficio?</a:t>
            </a:r>
            <a:endParaRPr/>
          </a:p>
          <a:p>
            <a:pPr marL="342900" lvl="0" indent="-342900" algn="just" rtl="0">
              <a:lnSpc>
                <a:spcPct val="110000"/>
              </a:lnSpc>
              <a:spcBef>
                <a:spcPts val="2400"/>
              </a:spcBef>
              <a:spcAft>
                <a:spcPts val="0"/>
              </a:spcAft>
              <a:buClr>
                <a:schemeClr val="dk1"/>
              </a:buClr>
              <a:buSzPts val="2000"/>
              <a:buFont typeface="Arial"/>
              <a:buChar char="•"/>
            </a:pPr>
            <a:r>
              <a:rPr lang="it-IT" sz="2000"/>
              <a:t>Avvocato/a  d’ufficio monouso</a:t>
            </a:r>
            <a:endParaRPr/>
          </a:p>
          <a:p>
            <a:pPr marL="342900" lvl="0" indent="-342900" algn="just" rtl="0">
              <a:lnSpc>
                <a:spcPct val="110000"/>
              </a:lnSpc>
              <a:spcBef>
                <a:spcPts val="2400"/>
              </a:spcBef>
              <a:spcAft>
                <a:spcPts val="0"/>
              </a:spcAft>
              <a:buClr>
                <a:schemeClr val="dk1"/>
              </a:buClr>
              <a:buSzPts val="2000"/>
              <a:buFont typeface="Arial"/>
              <a:buChar char="•"/>
            </a:pPr>
            <a:r>
              <a:rPr lang="it-IT" sz="2000"/>
              <a:t>Udienze online che durano 5 minuti</a:t>
            </a:r>
            <a:endParaRPr/>
          </a:p>
          <a:p>
            <a:pPr marL="342900" lvl="0" indent="-342900" algn="l" rtl="0">
              <a:lnSpc>
                <a:spcPct val="110000"/>
              </a:lnSpc>
              <a:spcBef>
                <a:spcPts val="2400"/>
              </a:spcBef>
              <a:spcAft>
                <a:spcPts val="0"/>
              </a:spcAft>
              <a:buClr>
                <a:schemeClr val="dk1"/>
              </a:buClr>
              <a:buSzPts val="2000"/>
              <a:buFont typeface="Arial"/>
              <a:buChar char="•"/>
            </a:pPr>
            <a:r>
              <a:rPr lang="it-IT" sz="2000"/>
              <a:t>Connessione pessima </a:t>
            </a:r>
            <a:br>
              <a:rPr lang="it-IT" sz="2000"/>
            </a:br>
            <a:r>
              <a:rPr lang="it-IT" sz="2000" i="1"/>
              <a:t>“L’avvocato XXX fa presente di aver sentito metà di quanto dichiarato dal proprio assistito. Il Giudice provvede a far rispondere nuovamente lo straniero alle domande già poste...”.</a:t>
            </a:r>
            <a:br>
              <a:rPr lang="it-IT" sz="2000" i="1"/>
            </a:br>
            <a:r>
              <a:rPr lang="it-IT" sz="2000" b="1"/>
              <a:t>La Prefettura NEGA</a:t>
            </a:r>
            <a:endParaRPr/>
          </a:p>
          <a:p>
            <a:pPr marL="342900" lvl="0" indent="-342900" algn="just" rtl="0">
              <a:lnSpc>
                <a:spcPct val="110000"/>
              </a:lnSpc>
              <a:spcBef>
                <a:spcPts val="2400"/>
              </a:spcBef>
              <a:spcAft>
                <a:spcPts val="0"/>
              </a:spcAft>
              <a:buClr>
                <a:schemeClr val="dk1"/>
              </a:buClr>
              <a:buSzPts val="2000"/>
              <a:buFont typeface="Arial"/>
              <a:buChar char="•"/>
            </a:pPr>
            <a:r>
              <a:rPr lang="it-IT" sz="2000"/>
              <a:t>Avvocati/e non convocati/e o convocati/e  in ore tarde</a:t>
            </a:r>
            <a:endParaRPr/>
          </a:p>
          <a:p>
            <a:pPr marL="342900" lvl="0" indent="-342900" algn="just" rtl="0">
              <a:lnSpc>
                <a:spcPct val="110000"/>
              </a:lnSpc>
              <a:spcBef>
                <a:spcPts val="2400"/>
              </a:spcBef>
              <a:spcAft>
                <a:spcPts val="0"/>
              </a:spcAft>
              <a:buClr>
                <a:schemeClr val="dk1"/>
              </a:buClr>
              <a:buSzPts val="2000"/>
              <a:buFont typeface="Arial"/>
              <a:buChar char="•"/>
            </a:pPr>
            <a:r>
              <a:rPr lang="it-IT" sz="2000"/>
              <a:t>Colloqui a porte aperte, a tempo, senza interprete…</a:t>
            </a:r>
            <a:endParaRPr/>
          </a:p>
        </p:txBody>
      </p:sp>
      <p:pic>
        <p:nvPicPr>
          <p:cNvPr id="119" name="Google Shape;119;p6"/>
          <p:cNvPicPr preferRelativeResize="0"/>
          <p:nvPr/>
        </p:nvPicPr>
        <p:blipFill rotWithShape="1">
          <a:blip r:embed="rId3">
            <a:alphaModFix/>
          </a:blip>
          <a:srcRect/>
          <a:stretch/>
        </p:blipFill>
        <p:spPr>
          <a:xfrm>
            <a:off x="195275" y="136525"/>
            <a:ext cx="985838" cy="985838"/>
          </a:xfrm>
          <a:prstGeom prst="rect">
            <a:avLst/>
          </a:prstGeom>
          <a:noFill/>
          <a:ln>
            <a:noFill/>
          </a:ln>
        </p:spPr>
      </p:pic>
      <p:pic>
        <p:nvPicPr>
          <p:cNvPr id="120" name="Google Shape;120;p6"/>
          <p:cNvPicPr preferRelativeResize="0"/>
          <p:nvPr/>
        </p:nvPicPr>
        <p:blipFill rotWithShape="1">
          <a:blip r:embed="rId4">
            <a:alphaModFix/>
          </a:blip>
          <a:srcRect/>
          <a:stretch/>
        </p:blipFill>
        <p:spPr>
          <a:xfrm>
            <a:off x="11124452" y="222491"/>
            <a:ext cx="899871" cy="89987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9"/>
          <p:cNvSpPr txBox="1">
            <a:spLocks noGrp="1"/>
          </p:cNvSpPr>
          <p:nvPr>
            <p:ph type="subTitle" idx="1"/>
          </p:nvPr>
        </p:nvSpPr>
        <p:spPr>
          <a:xfrm>
            <a:off x="1227665" y="268573"/>
            <a:ext cx="9981109" cy="575198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FC000"/>
              </a:buClr>
              <a:buSzPts val="3600"/>
              <a:buNone/>
            </a:pPr>
            <a:r>
              <a:rPr lang="it-IT" sz="3600" b="1">
                <a:solidFill>
                  <a:srgbClr val="FFC000"/>
                </a:solidFill>
              </a:rPr>
              <a:t>QUALE DIFESA ?</a:t>
            </a:r>
            <a:endParaRPr/>
          </a:p>
          <a:p>
            <a:pPr marL="0" lvl="0" indent="0" algn="ctr" rtl="0">
              <a:lnSpc>
                <a:spcPct val="90000"/>
              </a:lnSpc>
              <a:spcBef>
                <a:spcPts val="1000"/>
              </a:spcBef>
              <a:spcAft>
                <a:spcPts val="0"/>
              </a:spcAft>
              <a:buClr>
                <a:schemeClr val="dk1"/>
              </a:buClr>
              <a:buSzPts val="2400"/>
              <a:buNone/>
            </a:pPr>
            <a:r>
              <a:rPr lang="it-IT" b="1"/>
              <a:t>COLLOQUI CON TIMER</a:t>
            </a:r>
            <a:endParaRPr b="1">
              <a:solidFill>
                <a:srgbClr val="7030A0"/>
              </a:solidFill>
            </a:endParaRPr>
          </a:p>
          <a:p>
            <a:pPr marL="0" lvl="0" indent="0" algn="just" rtl="0">
              <a:lnSpc>
                <a:spcPct val="90000"/>
              </a:lnSpc>
              <a:spcBef>
                <a:spcPts val="1000"/>
              </a:spcBef>
              <a:spcAft>
                <a:spcPts val="0"/>
              </a:spcAft>
              <a:buClr>
                <a:schemeClr val="dk1"/>
              </a:buClr>
              <a:buSzPts val="1800"/>
              <a:buNone/>
            </a:pPr>
            <a:endParaRPr sz="1800" b="1">
              <a:solidFill>
                <a:srgbClr val="7030A0"/>
              </a:solidFill>
              <a:latin typeface="Arial"/>
              <a:ea typeface="Arial"/>
              <a:cs typeface="Arial"/>
              <a:sym typeface="Arial"/>
            </a:endParaRPr>
          </a:p>
          <a:p>
            <a:pPr marL="0" lvl="0" indent="0" algn="just" rtl="0">
              <a:lnSpc>
                <a:spcPct val="90000"/>
              </a:lnSpc>
              <a:spcBef>
                <a:spcPts val="1000"/>
              </a:spcBef>
              <a:spcAft>
                <a:spcPts val="0"/>
              </a:spcAft>
              <a:buClr>
                <a:srgbClr val="050505"/>
              </a:buClr>
              <a:buSzPts val="2000"/>
              <a:buNone/>
            </a:pPr>
            <a:r>
              <a:rPr lang="it-IT" sz="2000">
                <a:solidFill>
                  <a:srgbClr val="050505"/>
                </a:solidFill>
              </a:rPr>
              <a:t>«</a:t>
            </a:r>
            <a:r>
              <a:rPr lang="it-IT" sz="2000" i="1">
                <a:solidFill>
                  <a:srgbClr val="050505"/>
                </a:solidFill>
              </a:rPr>
              <a:t>Il direttore mi ha impedito di avere i colloqui con 3 miei assistiti, concedendomi, per la prima volta, solo 30 minuti, con la scusante che il 3 di agosto c'erano altri colleghi che avevano appuntamenti (ne avessi visto uno…). Non era mai successo. Inoltre non mi hanno fornito neppure un interprete arabo e hanno impedito all'interprete che era con me di entrare, nuovamente per la prima volta. </a:t>
            </a:r>
            <a:r>
              <a:rPr lang="it-IT" sz="2000">
                <a:solidFill>
                  <a:srgbClr val="050505"/>
                </a:solidFill>
              </a:rPr>
              <a:t>[Quanto] </a:t>
            </a:r>
            <a:r>
              <a:rPr lang="it-IT" sz="2000" i="1">
                <a:solidFill>
                  <a:srgbClr val="050505"/>
                </a:solidFill>
              </a:rPr>
              <a:t>Al mio assistito T.A., tunisino, ma ANALFABETA, vale a dire che non sa né leggere, né scrivere neppure l'arabo, non hanno voluto farmi visionare il rigetto della commissione territoriale, che era in suo possesso, impedendomi così di fare il ricorso che scade 15 giorni dalla notifica, ma non solo: quando sono riuscita, non so come, a recuperare la documentazione in originale, il direttore l'ha sequestrata. Ha dichiarato inoltre il predetto che sempre il sig. T. A, non poteva firmare la nomina (...) Ma neanche in un carcere ti fissano i colloqui a termine, così degli altri assistiti non sono riuscita ad avere notizie, non so se hanno delle espulsioni che vanno impugnate, non li ho potuti incontrare. 10 poliziotti a controllare me»</a:t>
            </a:r>
            <a:endParaRPr/>
          </a:p>
          <a:p>
            <a:pPr marL="0" lvl="0" indent="0" algn="just" rtl="0">
              <a:lnSpc>
                <a:spcPct val="100000"/>
              </a:lnSpc>
              <a:spcBef>
                <a:spcPts val="0"/>
              </a:spcBef>
              <a:spcAft>
                <a:spcPts val="0"/>
              </a:spcAft>
              <a:buClr>
                <a:srgbClr val="050505"/>
              </a:buClr>
              <a:buSzPts val="2000"/>
              <a:buNone/>
            </a:pPr>
            <a:r>
              <a:rPr lang="it-IT" sz="2000" i="1">
                <a:solidFill>
                  <a:srgbClr val="050505"/>
                </a:solidFill>
              </a:rPr>
              <a:t>(avv. Simona Stefanelli)</a:t>
            </a:r>
            <a:endParaRPr sz="2000"/>
          </a:p>
        </p:txBody>
      </p:sp>
      <p:pic>
        <p:nvPicPr>
          <p:cNvPr id="126" name="Google Shape;126;p9"/>
          <p:cNvPicPr preferRelativeResize="0"/>
          <p:nvPr/>
        </p:nvPicPr>
        <p:blipFill rotWithShape="1">
          <a:blip r:embed="rId3">
            <a:alphaModFix/>
          </a:blip>
          <a:srcRect/>
          <a:stretch/>
        </p:blipFill>
        <p:spPr>
          <a:xfrm>
            <a:off x="195275" y="136525"/>
            <a:ext cx="985838" cy="985838"/>
          </a:xfrm>
          <a:prstGeom prst="rect">
            <a:avLst/>
          </a:prstGeom>
          <a:noFill/>
          <a:ln>
            <a:noFill/>
          </a:ln>
        </p:spPr>
      </p:pic>
      <p:pic>
        <p:nvPicPr>
          <p:cNvPr id="127" name="Google Shape;127;p9"/>
          <p:cNvPicPr preferRelativeResize="0"/>
          <p:nvPr/>
        </p:nvPicPr>
        <p:blipFill rotWithShape="1">
          <a:blip r:embed="rId4">
            <a:alphaModFix/>
          </a:blip>
          <a:srcRect/>
          <a:stretch/>
        </p:blipFill>
        <p:spPr>
          <a:xfrm>
            <a:off x="11124452" y="222491"/>
            <a:ext cx="899871" cy="89987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8"/>
          <p:cNvSpPr txBox="1">
            <a:spLocks noGrp="1"/>
          </p:cNvSpPr>
          <p:nvPr>
            <p:ph type="subTitle" idx="1"/>
          </p:nvPr>
        </p:nvSpPr>
        <p:spPr>
          <a:xfrm>
            <a:off x="1227665" y="268573"/>
            <a:ext cx="9981109" cy="575198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FC000"/>
              </a:buClr>
              <a:buSzPts val="3600"/>
              <a:buNone/>
            </a:pPr>
            <a:r>
              <a:rPr lang="it-IT" sz="3600" b="1">
                <a:solidFill>
                  <a:srgbClr val="FFC000"/>
                </a:solidFill>
              </a:rPr>
              <a:t>QUALE DIFESA ?</a:t>
            </a:r>
            <a:endParaRPr/>
          </a:p>
          <a:p>
            <a:pPr marL="0" lvl="0" indent="0" algn="ctr" rtl="0">
              <a:lnSpc>
                <a:spcPct val="90000"/>
              </a:lnSpc>
              <a:spcBef>
                <a:spcPts val="1000"/>
              </a:spcBef>
              <a:spcAft>
                <a:spcPts val="0"/>
              </a:spcAft>
              <a:buClr>
                <a:schemeClr val="dk1"/>
              </a:buClr>
              <a:buSzPts val="2400"/>
              <a:buNone/>
            </a:pPr>
            <a:r>
              <a:rPr lang="it-IT" b="1"/>
              <a:t>L’INTERPRETE DI FIDUCIA</a:t>
            </a:r>
            <a:endParaRPr b="1">
              <a:solidFill>
                <a:srgbClr val="7030A0"/>
              </a:solidFill>
            </a:endParaRPr>
          </a:p>
          <a:p>
            <a:pPr marL="0" lvl="0" indent="0" algn="ctr" rtl="0">
              <a:lnSpc>
                <a:spcPct val="90000"/>
              </a:lnSpc>
              <a:spcBef>
                <a:spcPts val="1000"/>
              </a:spcBef>
              <a:spcAft>
                <a:spcPts val="0"/>
              </a:spcAft>
              <a:buClr>
                <a:srgbClr val="7030A0"/>
              </a:buClr>
              <a:buSzPts val="2400"/>
              <a:buNone/>
            </a:pPr>
            <a:r>
              <a:rPr lang="it-IT" b="1">
                <a:solidFill>
                  <a:srgbClr val="7030A0"/>
                </a:solidFill>
              </a:rPr>
              <a:t>… sarà vero? Ecco cosa dice il contratto</a:t>
            </a:r>
            <a:endParaRPr/>
          </a:p>
          <a:p>
            <a:pPr marL="0" lvl="0" indent="0" algn="just" rtl="0">
              <a:lnSpc>
                <a:spcPct val="90000"/>
              </a:lnSpc>
              <a:spcBef>
                <a:spcPts val="1000"/>
              </a:spcBef>
              <a:spcAft>
                <a:spcPts val="0"/>
              </a:spcAft>
              <a:buClr>
                <a:schemeClr val="dk1"/>
              </a:buClr>
              <a:buSzPts val="1800"/>
              <a:buNone/>
            </a:pPr>
            <a:endParaRPr sz="1800" b="1">
              <a:solidFill>
                <a:srgbClr val="7030A0"/>
              </a:solidFill>
              <a:latin typeface="Arial"/>
              <a:ea typeface="Arial"/>
              <a:cs typeface="Arial"/>
              <a:sym typeface="Arial"/>
            </a:endParaRPr>
          </a:p>
          <a:p>
            <a:pPr marL="0" lvl="0" indent="0" algn="just" rtl="0">
              <a:lnSpc>
                <a:spcPct val="90000"/>
              </a:lnSpc>
              <a:spcBef>
                <a:spcPts val="1000"/>
              </a:spcBef>
              <a:spcAft>
                <a:spcPts val="0"/>
              </a:spcAft>
              <a:buClr>
                <a:schemeClr val="dk1"/>
              </a:buClr>
              <a:buSzPts val="1800"/>
              <a:buNone/>
            </a:pPr>
            <a:endParaRPr sz="1800" b="1">
              <a:solidFill>
                <a:srgbClr val="7030A0"/>
              </a:solidFill>
              <a:latin typeface="Arial"/>
              <a:ea typeface="Arial"/>
              <a:cs typeface="Arial"/>
              <a:sym typeface="Arial"/>
            </a:endParaRPr>
          </a:p>
          <a:p>
            <a:pPr marL="0" lvl="0" indent="0" algn="just" rtl="0">
              <a:lnSpc>
                <a:spcPct val="90000"/>
              </a:lnSpc>
              <a:spcBef>
                <a:spcPts val="1000"/>
              </a:spcBef>
              <a:spcAft>
                <a:spcPts val="0"/>
              </a:spcAft>
              <a:buClr>
                <a:schemeClr val="dk1"/>
              </a:buClr>
              <a:buSzPts val="1800"/>
              <a:buNone/>
            </a:pPr>
            <a:endParaRPr sz="1800" b="1">
              <a:solidFill>
                <a:srgbClr val="7030A0"/>
              </a:solidFill>
              <a:latin typeface="Arial"/>
              <a:ea typeface="Arial"/>
              <a:cs typeface="Arial"/>
              <a:sym typeface="Arial"/>
            </a:endParaRPr>
          </a:p>
          <a:p>
            <a:pPr marL="0" lvl="0" indent="0" algn="just" rtl="0">
              <a:lnSpc>
                <a:spcPct val="90000"/>
              </a:lnSpc>
              <a:spcBef>
                <a:spcPts val="1000"/>
              </a:spcBef>
              <a:spcAft>
                <a:spcPts val="0"/>
              </a:spcAft>
              <a:buClr>
                <a:schemeClr val="dk1"/>
              </a:buClr>
              <a:buSzPts val="1800"/>
              <a:buNone/>
            </a:pPr>
            <a:endParaRPr sz="1800" b="1">
              <a:solidFill>
                <a:srgbClr val="050505"/>
              </a:solidFill>
              <a:latin typeface="Arial"/>
              <a:ea typeface="Arial"/>
              <a:cs typeface="Arial"/>
              <a:sym typeface="Arial"/>
            </a:endParaRPr>
          </a:p>
          <a:p>
            <a:pPr marL="0" lvl="0" indent="0" algn="just" rtl="0">
              <a:lnSpc>
                <a:spcPct val="90000"/>
              </a:lnSpc>
              <a:spcBef>
                <a:spcPts val="1000"/>
              </a:spcBef>
              <a:spcAft>
                <a:spcPts val="0"/>
              </a:spcAft>
              <a:buClr>
                <a:schemeClr val="dk1"/>
              </a:buClr>
              <a:buSzPts val="1800"/>
              <a:buNone/>
            </a:pPr>
            <a:endParaRPr sz="1800" b="1">
              <a:solidFill>
                <a:srgbClr val="050505"/>
              </a:solidFill>
              <a:latin typeface="Arial"/>
              <a:ea typeface="Arial"/>
              <a:cs typeface="Arial"/>
              <a:sym typeface="Arial"/>
            </a:endParaRPr>
          </a:p>
          <a:p>
            <a:pPr marL="0" lvl="0" indent="0" algn="just" rtl="0">
              <a:lnSpc>
                <a:spcPct val="90000"/>
              </a:lnSpc>
              <a:spcBef>
                <a:spcPts val="1000"/>
              </a:spcBef>
              <a:spcAft>
                <a:spcPts val="0"/>
              </a:spcAft>
              <a:buClr>
                <a:schemeClr val="dk1"/>
              </a:buClr>
              <a:buSzPts val="1800"/>
              <a:buNone/>
            </a:pPr>
            <a:endParaRPr sz="1800" b="1">
              <a:solidFill>
                <a:srgbClr val="050505"/>
              </a:solidFill>
              <a:latin typeface="Arial"/>
              <a:ea typeface="Arial"/>
              <a:cs typeface="Arial"/>
              <a:sym typeface="Arial"/>
            </a:endParaRPr>
          </a:p>
          <a:p>
            <a:pPr marL="0" lvl="0" indent="0" algn="just" rtl="0">
              <a:lnSpc>
                <a:spcPct val="90000"/>
              </a:lnSpc>
              <a:spcBef>
                <a:spcPts val="1000"/>
              </a:spcBef>
              <a:spcAft>
                <a:spcPts val="0"/>
              </a:spcAft>
              <a:buClr>
                <a:schemeClr val="dk1"/>
              </a:buClr>
              <a:buSzPts val="1800"/>
              <a:buNone/>
            </a:pPr>
            <a:endParaRPr sz="1800" b="1">
              <a:solidFill>
                <a:srgbClr val="050505"/>
              </a:solidFill>
              <a:latin typeface="Arial"/>
              <a:ea typeface="Arial"/>
              <a:cs typeface="Arial"/>
              <a:sym typeface="Arial"/>
            </a:endParaRPr>
          </a:p>
          <a:p>
            <a:pPr marL="0" lvl="0" indent="0" algn="just" rtl="0">
              <a:lnSpc>
                <a:spcPct val="90000"/>
              </a:lnSpc>
              <a:spcBef>
                <a:spcPts val="1000"/>
              </a:spcBef>
              <a:spcAft>
                <a:spcPts val="0"/>
              </a:spcAft>
              <a:buClr>
                <a:schemeClr val="dk1"/>
              </a:buClr>
              <a:buSzPts val="1800"/>
              <a:buNone/>
            </a:pPr>
            <a:endParaRPr sz="1800" b="1">
              <a:solidFill>
                <a:srgbClr val="050505"/>
              </a:solidFill>
              <a:latin typeface="Arial"/>
              <a:ea typeface="Arial"/>
              <a:cs typeface="Arial"/>
              <a:sym typeface="Arial"/>
            </a:endParaRPr>
          </a:p>
          <a:p>
            <a:pPr marL="0" lvl="0" indent="0" algn="ctr" rtl="0">
              <a:lnSpc>
                <a:spcPct val="90000"/>
              </a:lnSpc>
              <a:spcBef>
                <a:spcPts val="1000"/>
              </a:spcBef>
              <a:spcAft>
                <a:spcPts val="0"/>
              </a:spcAft>
              <a:buClr>
                <a:schemeClr val="dk1"/>
              </a:buClr>
              <a:buSzPts val="2400"/>
              <a:buNone/>
            </a:pPr>
            <a:r>
              <a:rPr lang="it-IT" b="1"/>
              <a:t>L’interprete fornito dal Gestore. Chi è ?</a:t>
            </a:r>
            <a:endParaRPr/>
          </a:p>
          <a:p>
            <a:pPr marL="0" lvl="0" indent="0" algn="ctr" rtl="0">
              <a:lnSpc>
                <a:spcPct val="90000"/>
              </a:lnSpc>
              <a:spcBef>
                <a:spcPts val="1000"/>
              </a:spcBef>
              <a:spcAft>
                <a:spcPts val="0"/>
              </a:spcAft>
              <a:buClr>
                <a:schemeClr val="dk1"/>
              </a:buClr>
              <a:buSzPts val="2400"/>
              <a:buNone/>
            </a:pPr>
            <a:r>
              <a:rPr lang="it-IT" b="1"/>
              <a:t> </a:t>
            </a:r>
            <a:r>
              <a:rPr lang="it-IT" b="1">
                <a:solidFill>
                  <a:srgbClr val="7030A0"/>
                </a:solidFill>
              </a:rPr>
              <a:t>Si rivela un operatore autodidatta senza alcuna qualifica</a:t>
            </a:r>
            <a:endParaRPr/>
          </a:p>
        </p:txBody>
      </p:sp>
      <p:pic>
        <p:nvPicPr>
          <p:cNvPr id="133" name="Google Shape;133;p8"/>
          <p:cNvPicPr preferRelativeResize="0"/>
          <p:nvPr/>
        </p:nvPicPr>
        <p:blipFill rotWithShape="1">
          <a:blip r:embed="rId3">
            <a:alphaModFix/>
          </a:blip>
          <a:srcRect/>
          <a:stretch/>
        </p:blipFill>
        <p:spPr>
          <a:xfrm>
            <a:off x="1994825" y="1877960"/>
            <a:ext cx="8690759" cy="2566221"/>
          </a:xfrm>
          <a:prstGeom prst="rect">
            <a:avLst/>
          </a:prstGeom>
          <a:noFill/>
          <a:ln>
            <a:noFill/>
          </a:ln>
        </p:spPr>
      </p:pic>
      <p:pic>
        <p:nvPicPr>
          <p:cNvPr id="134" name="Google Shape;134;p8"/>
          <p:cNvPicPr preferRelativeResize="0"/>
          <p:nvPr/>
        </p:nvPicPr>
        <p:blipFill rotWithShape="1">
          <a:blip r:embed="rId4">
            <a:alphaModFix/>
          </a:blip>
          <a:srcRect/>
          <a:stretch/>
        </p:blipFill>
        <p:spPr>
          <a:xfrm>
            <a:off x="195275" y="136525"/>
            <a:ext cx="985838" cy="985838"/>
          </a:xfrm>
          <a:prstGeom prst="rect">
            <a:avLst/>
          </a:prstGeom>
          <a:noFill/>
          <a:ln>
            <a:noFill/>
          </a:ln>
        </p:spPr>
      </p:pic>
      <p:pic>
        <p:nvPicPr>
          <p:cNvPr id="135" name="Google Shape;135;p8"/>
          <p:cNvPicPr preferRelativeResize="0"/>
          <p:nvPr/>
        </p:nvPicPr>
        <p:blipFill rotWithShape="1">
          <a:blip r:embed="rId5">
            <a:alphaModFix/>
          </a:blip>
          <a:srcRect/>
          <a:stretch/>
        </p:blipFill>
        <p:spPr>
          <a:xfrm>
            <a:off x="11124452" y="222491"/>
            <a:ext cx="899871" cy="89987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0"/>
          <p:cNvSpPr txBox="1">
            <a:spLocks noGrp="1"/>
          </p:cNvSpPr>
          <p:nvPr>
            <p:ph type="subTitle" idx="1"/>
          </p:nvPr>
        </p:nvSpPr>
        <p:spPr>
          <a:xfrm>
            <a:off x="1227665" y="268573"/>
            <a:ext cx="9981109" cy="575198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FC000"/>
              </a:buClr>
              <a:buSzPts val="3600"/>
              <a:buNone/>
            </a:pPr>
            <a:r>
              <a:rPr lang="it-IT" sz="3600" b="1">
                <a:solidFill>
                  <a:srgbClr val="FFC000"/>
                </a:solidFill>
              </a:rPr>
              <a:t>IL DIRITTO ALLA SALUTE</a:t>
            </a:r>
            <a:endParaRPr/>
          </a:p>
          <a:p>
            <a:pPr marL="0" lvl="0" indent="0" algn="ctr" rtl="0">
              <a:lnSpc>
                <a:spcPct val="90000"/>
              </a:lnSpc>
              <a:spcBef>
                <a:spcPts val="1000"/>
              </a:spcBef>
              <a:spcAft>
                <a:spcPts val="0"/>
              </a:spcAft>
              <a:buClr>
                <a:schemeClr val="dk1"/>
              </a:buClr>
              <a:buSzPts val="2400"/>
              <a:buNone/>
            </a:pPr>
            <a:r>
              <a:rPr lang="it-IT" b="1"/>
              <a:t>ACCESSO AI DATI MEDICI. A COSA SERVE?</a:t>
            </a:r>
            <a:endParaRPr/>
          </a:p>
          <a:p>
            <a:pPr marL="0" lvl="0" indent="0" algn="just" rtl="0">
              <a:lnSpc>
                <a:spcPct val="90000"/>
              </a:lnSpc>
              <a:spcBef>
                <a:spcPts val="1000"/>
              </a:spcBef>
              <a:spcAft>
                <a:spcPts val="0"/>
              </a:spcAft>
              <a:buClr>
                <a:schemeClr val="dk1"/>
              </a:buClr>
              <a:buSzPts val="1800"/>
              <a:buNone/>
            </a:pPr>
            <a:endParaRPr sz="1800" b="1">
              <a:solidFill>
                <a:srgbClr val="7030A0"/>
              </a:solidFill>
              <a:latin typeface="Arial"/>
              <a:ea typeface="Arial"/>
              <a:cs typeface="Arial"/>
              <a:sym typeface="Arial"/>
            </a:endParaRPr>
          </a:p>
          <a:p>
            <a:pPr marL="342900" lvl="0" indent="-342900" algn="just" rtl="0">
              <a:lnSpc>
                <a:spcPct val="90000"/>
              </a:lnSpc>
              <a:spcBef>
                <a:spcPts val="1000"/>
              </a:spcBef>
              <a:spcAft>
                <a:spcPts val="0"/>
              </a:spcAft>
              <a:buClr>
                <a:srgbClr val="050505"/>
              </a:buClr>
              <a:buSzPts val="2000"/>
              <a:buFont typeface="Arial"/>
              <a:buChar char="•"/>
            </a:pPr>
            <a:r>
              <a:rPr lang="it-IT" sz="2000">
                <a:solidFill>
                  <a:srgbClr val="050505"/>
                </a:solidFill>
              </a:rPr>
              <a:t>Fondamentale per richiedere una revisione dell’idoneità al trattenimento</a:t>
            </a:r>
            <a:endParaRPr/>
          </a:p>
          <a:p>
            <a:pPr marL="342900" lvl="0" indent="-342900" algn="just" rtl="0">
              <a:lnSpc>
                <a:spcPct val="90000"/>
              </a:lnSpc>
              <a:spcBef>
                <a:spcPts val="1000"/>
              </a:spcBef>
              <a:spcAft>
                <a:spcPts val="0"/>
              </a:spcAft>
              <a:buClr>
                <a:srgbClr val="050505"/>
              </a:buClr>
              <a:buSzPts val="2000"/>
              <a:buFont typeface="Arial"/>
              <a:buChar char="•"/>
            </a:pPr>
            <a:r>
              <a:rPr lang="it-IT" sz="2000">
                <a:solidFill>
                  <a:srgbClr val="050505"/>
                </a:solidFill>
              </a:rPr>
              <a:t>Problema: è inaccessibile!</a:t>
            </a:r>
            <a:endParaRPr/>
          </a:p>
          <a:p>
            <a:pPr marL="342900" lvl="0" indent="-342900" algn="just" rtl="0">
              <a:lnSpc>
                <a:spcPct val="90000"/>
              </a:lnSpc>
              <a:spcBef>
                <a:spcPts val="1000"/>
              </a:spcBef>
              <a:spcAft>
                <a:spcPts val="0"/>
              </a:spcAft>
              <a:buClr>
                <a:srgbClr val="050505"/>
              </a:buClr>
              <a:buSzPts val="2000"/>
              <a:buFont typeface="Arial"/>
              <a:buChar char="•"/>
            </a:pPr>
            <a:r>
              <a:rPr lang="it-IT" sz="2000">
                <a:solidFill>
                  <a:srgbClr val="050505"/>
                </a:solidFill>
              </a:rPr>
              <a:t>Contrariamente a quanto previsto dall'offerta tecnica del gestore (e alla vigente normativa in tema di trattamento dati personali) non viene fornita all’interessato </a:t>
            </a:r>
            <a:r>
              <a:rPr lang="it-IT" sz="2000" b="1">
                <a:solidFill>
                  <a:srgbClr val="050505"/>
                </a:solidFill>
              </a:rPr>
              <a:t>neanche su sua esplicita richiesta.</a:t>
            </a:r>
            <a:endParaRPr/>
          </a:p>
          <a:p>
            <a:pPr marL="342900" lvl="0" indent="-342900" algn="just" rtl="0">
              <a:lnSpc>
                <a:spcPct val="90000"/>
              </a:lnSpc>
              <a:spcBef>
                <a:spcPts val="1000"/>
              </a:spcBef>
              <a:spcAft>
                <a:spcPts val="0"/>
              </a:spcAft>
              <a:buClr>
                <a:srgbClr val="050505"/>
              </a:buClr>
              <a:buSzPts val="2000"/>
              <a:buFont typeface="Arial"/>
              <a:buChar char="•"/>
            </a:pPr>
            <a:r>
              <a:rPr lang="it-IT" sz="2000">
                <a:solidFill>
                  <a:srgbClr val="050505"/>
                </a:solidFill>
              </a:rPr>
              <a:t>Quando la richiesta proviene dall’avvocato/a su delega dell’assistito partono i giochi di parole: cartella clinica o diario clinico? Arrivano solo documenti vecchi (cartelle cliniche)  e inutili. Manca il diario clinico compilato durante il trattenimento. </a:t>
            </a:r>
            <a:r>
              <a:rPr lang="it-IT" sz="2000" b="1">
                <a:solidFill>
                  <a:srgbClr val="7030A0"/>
                </a:solidFill>
              </a:rPr>
              <a:t>Che fare?</a:t>
            </a:r>
            <a:endParaRPr/>
          </a:p>
          <a:p>
            <a:pPr marL="342900" lvl="0" indent="-342900" algn="just" rtl="0">
              <a:lnSpc>
                <a:spcPct val="90000"/>
              </a:lnSpc>
              <a:spcBef>
                <a:spcPts val="1000"/>
              </a:spcBef>
              <a:spcAft>
                <a:spcPts val="0"/>
              </a:spcAft>
              <a:buClr>
                <a:srgbClr val="050505"/>
              </a:buClr>
              <a:buSzPts val="2000"/>
              <a:buFont typeface="Arial"/>
              <a:buChar char="•"/>
            </a:pPr>
            <a:r>
              <a:rPr lang="it-IT" sz="2000" b="1">
                <a:solidFill>
                  <a:srgbClr val="050505"/>
                </a:solidFill>
              </a:rPr>
              <a:t>Ricorso al TAR! </a:t>
            </a:r>
            <a:endParaRPr/>
          </a:p>
          <a:p>
            <a:pPr marL="342900" lvl="0" indent="-342900" algn="just" rtl="0">
              <a:lnSpc>
                <a:spcPct val="90000"/>
              </a:lnSpc>
              <a:spcBef>
                <a:spcPts val="1000"/>
              </a:spcBef>
              <a:spcAft>
                <a:spcPts val="0"/>
              </a:spcAft>
              <a:buClr>
                <a:srgbClr val="050505"/>
              </a:buClr>
              <a:buSzPts val="2000"/>
              <a:buFont typeface="Arial"/>
              <a:buChar char="•"/>
            </a:pPr>
            <a:r>
              <a:rPr lang="it-IT" sz="2000">
                <a:solidFill>
                  <a:srgbClr val="050505"/>
                </a:solidFill>
              </a:rPr>
              <a:t>Tuttora per il rilascio delle cartelle vengono richiesti documenti di identità degli assistiti di fatto inottenibili</a:t>
            </a:r>
            <a:endParaRPr sz="2000"/>
          </a:p>
        </p:txBody>
      </p:sp>
      <p:pic>
        <p:nvPicPr>
          <p:cNvPr id="141" name="Google Shape;141;p10"/>
          <p:cNvPicPr preferRelativeResize="0"/>
          <p:nvPr/>
        </p:nvPicPr>
        <p:blipFill rotWithShape="1">
          <a:blip r:embed="rId3">
            <a:alphaModFix/>
          </a:blip>
          <a:srcRect/>
          <a:stretch/>
        </p:blipFill>
        <p:spPr>
          <a:xfrm>
            <a:off x="195275" y="136525"/>
            <a:ext cx="985838" cy="985838"/>
          </a:xfrm>
          <a:prstGeom prst="rect">
            <a:avLst/>
          </a:prstGeom>
          <a:noFill/>
          <a:ln>
            <a:noFill/>
          </a:ln>
        </p:spPr>
      </p:pic>
      <p:pic>
        <p:nvPicPr>
          <p:cNvPr id="142" name="Google Shape;142;p10"/>
          <p:cNvPicPr preferRelativeResize="0"/>
          <p:nvPr/>
        </p:nvPicPr>
        <p:blipFill rotWithShape="1">
          <a:blip r:embed="rId4">
            <a:alphaModFix/>
          </a:blip>
          <a:srcRect/>
          <a:stretch/>
        </p:blipFill>
        <p:spPr>
          <a:xfrm>
            <a:off x="11124452" y="222491"/>
            <a:ext cx="899871" cy="899871"/>
          </a:xfrm>
          <a:prstGeom prst="rect">
            <a:avLst/>
          </a:prstGeom>
          <a:noFill/>
          <a:ln>
            <a:noFill/>
          </a:ln>
        </p:spPr>
      </p:pic>
    </p:spTree>
  </p:cSld>
  <p:clrMapOvr>
    <a:masterClrMapping/>
  </p:clrMapOvr>
</p:sld>
</file>

<file path=ppt/theme/theme1.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2726</Words>
  <Application>Microsoft Office PowerPoint</Application>
  <PresentationFormat>Widescreen</PresentationFormat>
  <Paragraphs>230</Paragraphs>
  <Slides>30</Slides>
  <Notes>30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30</vt:i4>
      </vt:variant>
    </vt:vector>
  </HeadingPairs>
  <TitlesOfParts>
    <vt:vector size="33" baseType="lpstr">
      <vt:lpstr>Arial</vt:lpstr>
      <vt:lpstr>Calibri</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CRIPPA MANUELA</dc:creator>
  <cp:lastModifiedBy>CRIPPA MANUELA</cp:lastModifiedBy>
  <cp:revision>1</cp:revision>
  <dcterms:created xsi:type="dcterms:W3CDTF">2023-10-09T14:07:39Z</dcterms:created>
  <dcterms:modified xsi:type="dcterms:W3CDTF">2023-11-21T14:37:43Z</dcterms:modified>
</cp:coreProperties>
</file>